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472" r:id="rId2"/>
    <p:sldId id="483" r:id="rId3"/>
    <p:sldId id="485" r:id="rId4"/>
    <p:sldId id="486" r:id="rId5"/>
    <p:sldId id="487" r:id="rId6"/>
    <p:sldId id="496" r:id="rId7"/>
    <p:sldId id="490" r:id="rId8"/>
    <p:sldId id="491" r:id="rId9"/>
    <p:sldId id="492" r:id="rId10"/>
    <p:sldId id="508" r:id="rId11"/>
    <p:sldId id="510" r:id="rId12"/>
    <p:sldId id="511" r:id="rId13"/>
    <p:sldId id="507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493" r:id="rId22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5777D"/>
    <a:srgbClr val="FF3300"/>
    <a:srgbClr val="663300"/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CCDAAF-5D9D-4764-91C9-F984B73E72E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3481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10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6320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11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24078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12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75252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8C324CC-510E-4112-B601-37A9D6669DF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21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smtClean="0">
              <a:latin typeface="Arial" charset="0"/>
              <a:cs typeface="ＭＳ Ｐゴシック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049A4B61-4311-4D52-B81C-9AEBA3BA0194}" type="slidenum">
              <a:rPr lang="it-IT" altLang="it-IT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21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9CEAD28-2246-42AB-94F5-93CCE7F57048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1064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0478DC0-F17F-48B2-B828-19C178C29DE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3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7123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E0524B3-6190-42F5-A5ED-20AD7E8CFAA1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95638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5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0024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0662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1CF2500-AC05-4112-AC2C-077D2EFFAB98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7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dirty="0" smtClean="0">
              <a:latin typeface="Arial" charset="0"/>
              <a:cs typeface="ＭＳ Ｐゴシック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575B732D-188F-4252-AF8C-2F180076F678}" type="slidenum">
              <a:rPr lang="it-IT" altLang="it-IT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7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41B4D8E-1C7E-4F33-83B8-B3FB8A5AFD08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dirty="0" smtClean="0">
              <a:latin typeface="Arial" charset="0"/>
              <a:cs typeface="ＭＳ Ｐゴシック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DAB182E7-7C53-415F-A6F1-85757E0C6D06}" type="slidenum">
              <a:rPr lang="it-IT" altLang="it-IT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6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14BCF2-492F-451C-A8DE-E4F1C7B47457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38775" cy="4467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04118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7E35-7A36-4C12-A932-5FFACC6E3E32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90B3-6709-4725-BE9F-E3288B58A2B2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890D-645A-4F43-A31E-B9AACBCC3AD9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0D4F-F344-471F-B755-515FADFEC75E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42E9-2A70-4FA7-9CFA-19F5CF834CE9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824B-5BE9-46B7-99BA-A9AEF4EE2C99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88B8-5042-440A-A8D1-623C5B3785E2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34C5-CE29-4E58-965C-AE528228CB09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08E9-C2A7-4DEB-B53C-ED4B0BBDA290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9B22-1D85-4B66-A12B-002762E1183A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543E-9404-43D9-B543-BFF347B85908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FD802CB3-10E5-4984-9C15-DFF1142B8E2F}" type="datetime1">
              <a:rPr lang="it-IT" smtClean="0"/>
              <a:pPr>
                <a:defRPr/>
              </a:pPr>
              <a:t>04/07/2014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16"/>
          <p:cNvGrpSpPr>
            <a:grpSpLocks/>
          </p:cNvGrpSpPr>
          <p:nvPr/>
        </p:nvGrpSpPr>
        <p:grpSpPr bwMode="auto">
          <a:xfrm>
            <a:off x="1824753" y="1484784"/>
            <a:ext cx="5392787" cy="3675544"/>
            <a:chOff x="5488222" y="1196752"/>
            <a:chExt cx="2036106" cy="1357432"/>
          </a:xfrm>
        </p:grpSpPr>
        <p:pic>
          <p:nvPicPr>
            <p:cNvPr id="6" name="Picture 4" descr="http://uncw.edu/career/includes/images/CC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68" y="1196752"/>
              <a:ext cx="1992560" cy="135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www.aidic.it/nose2008/immagini/logoUNIU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222" y="1553701"/>
              <a:ext cx="2036106" cy="6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118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692696"/>
            <a:ext cx="5112568" cy="70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200" b="1" i="1" dirty="0" smtClean="0">
                <a:solidFill>
                  <a:schemeClr val="accent2">
                    <a:lumMod val="75000"/>
                  </a:schemeClr>
                </a:solidFill>
              </a:rPr>
              <a:t>CARATTERISTICHE DEI MASTER O CORSI DI FORMAZIONE FINANZIABILI IN REGIONE E ALL’ESTERO</a:t>
            </a:r>
          </a:p>
          <a:p>
            <a:pPr>
              <a:buClrTx/>
              <a:buFontTx/>
              <a:buNone/>
              <a:defRPr/>
            </a:pPr>
            <a:endParaRPr lang="it-IT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Master annuali o biennali di 1° o 2° livello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 corsi di formazione post 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laurea, negli anni accademici 2014/2015 e 2015/2016;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Presenza di tirocinio curriculare di almeno 10 settimane a tempo pieno (non svolgibile presso amministrazioni pubbliche);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Approvati dai competenti organi accademici delle università della regione, o del rispettivo paese dell’UE, ed erogati dalle università stesse.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Tx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958" y="2132856"/>
            <a:ext cx="2553147" cy="2171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576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692696"/>
            <a:ext cx="5112568" cy="57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200" b="1" i="1" dirty="0" smtClean="0">
                <a:solidFill>
                  <a:schemeClr val="accent2">
                    <a:lumMod val="75000"/>
                  </a:schemeClr>
                </a:solidFill>
              </a:rPr>
              <a:t>CARATTERISTICHE DELLE ATTIVITA’ DI AGGIORNAMENTO LINGUISTICO FINANZIABILI ALL’ESTERO</a:t>
            </a:r>
          </a:p>
          <a:p>
            <a:pPr>
              <a:buClrTx/>
              <a:buFontTx/>
              <a:buNone/>
              <a:defRPr/>
            </a:pPr>
            <a:endParaRPr lang="it-IT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Aggiornamento individuale in inglese, francese, tedesco o spagnolo;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Percorso non superiore a 2 mesi;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Acquisizione di competenze linguistiche almeno pari al livello B1;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Struttura qualificata con sede nel paese dell’area UE con lingua ufficiale oggetto del corso. </a:t>
            </a:r>
          </a:p>
          <a:p>
            <a:pPr>
              <a:buClrTx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958" y="2359355"/>
            <a:ext cx="2553147" cy="171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0807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692696"/>
            <a:ext cx="5112568" cy="35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200" b="1" i="1" dirty="0" smtClean="0">
                <a:solidFill>
                  <a:schemeClr val="accent2">
                    <a:lumMod val="75000"/>
                  </a:schemeClr>
                </a:solidFill>
              </a:rPr>
              <a:t>DESTINATARI DELLE ATTIVITA’ PROPOSTE</a:t>
            </a:r>
          </a:p>
          <a:p>
            <a:pPr>
              <a:buClrTx/>
              <a:buFontTx/>
              <a:buNone/>
              <a:defRPr/>
            </a:pPr>
            <a:endParaRPr lang="it-IT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Neolaureati da meno di 12 mesi;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Residenza in Friuli Venezia Giulia;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Età inferiore ai 30 anni non compiuti;</a:t>
            </a:r>
          </a:p>
          <a:p>
            <a:pPr>
              <a:buClrTx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Tx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60848"/>
            <a:ext cx="232283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95936" y="3861048"/>
            <a:ext cx="5112568" cy="29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200" b="1" i="1" dirty="0" smtClean="0">
                <a:solidFill>
                  <a:schemeClr val="accent2">
                    <a:lumMod val="75000"/>
                  </a:schemeClr>
                </a:solidFill>
              </a:rPr>
              <a:t>I FINANZIAMENTI</a:t>
            </a:r>
          </a:p>
          <a:p>
            <a:pPr>
              <a:buClrTx/>
              <a:buFontTx/>
              <a:buNone/>
              <a:defRPr/>
            </a:pPr>
            <a:endParaRPr lang="it-IT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Calcolati sulla quota di iscrizione al percorso formativo, fino a 6500 € per annualità;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Indennità mensile forfettaria in aggiunta per master e corsi post-laurea in relazione alla distanza dalla sede.</a:t>
            </a:r>
          </a:p>
        </p:txBody>
      </p:sp>
    </p:spTree>
    <p:extLst>
      <p:ext uri="{BB962C8B-B14F-4D97-AF65-F5344CB8AC3E}">
        <p14:creationId xmlns:p14="http://schemas.microsoft.com/office/powerpoint/2010/main" val="4252028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18" y="2407451"/>
            <a:ext cx="2835249" cy="21239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5" name="Immagine 4" descr="Regi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31" y="2755726"/>
            <a:ext cx="4552322" cy="9332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965" y="4960472"/>
            <a:ext cx="1321011" cy="648000"/>
          </a:xfrm>
          <a:prstGeom prst="rect">
            <a:avLst/>
          </a:prstGeom>
        </p:spPr>
      </p:pic>
      <p:pic>
        <p:nvPicPr>
          <p:cNvPr id="6" name="Immagine 5" descr="CRUP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0" y="4349805"/>
            <a:ext cx="3668878" cy="189752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300" y="4885767"/>
            <a:ext cx="2775685" cy="13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49295" y="2701329"/>
            <a:ext cx="735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Alberto Felice De Toni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Rettore dell’Università degli Studi di Udine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4" name="Immagine 3" descr="LogoUniu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03" y="4344893"/>
            <a:ext cx="1924010" cy="19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49295" y="2701329"/>
            <a:ext cx="735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Massimo Di Silverio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Direttore Generale dell’Università degli Studi di Udine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4" name="Immagine 3" descr="LogoUniu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03" y="4344893"/>
            <a:ext cx="1924010" cy="19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9295" y="2701329"/>
            <a:ext cx="735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Lionello D’Agostini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Presidente della Fondazione CRUP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5" name="Immagine 4" descr="CRU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31" y="4509246"/>
            <a:ext cx="3124467" cy="16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9295" y="2701329"/>
            <a:ext cx="73510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Loredana </a:t>
            </a:r>
            <a:r>
              <a:rPr lang="it-IT" sz="3600" i="1" dirty="0" err="1" smtClean="0"/>
              <a:t>Panariti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Assessore al lavoro, formazione, istruzione, pari opportunità, politiche giovanili e ricerca 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4" name="Immagine 3" descr="Regi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1" y="4977429"/>
            <a:ext cx="4527176" cy="9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9295" y="2701329"/>
            <a:ext cx="73510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Ruggero </a:t>
            </a:r>
            <a:r>
              <a:rPr lang="it-IT" sz="3600" i="1" dirty="0" err="1" smtClean="0"/>
              <a:t>Cortellino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Direttore Centrale della Direzione centrale lavoro, formazione, istruzione, pari opportunità politiche giovanili e ricerca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4" name="Immagine 3" descr="Regi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1" y="4977429"/>
            <a:ext cx="4527176" cy="9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9295" y="2701329"/>
            <a:ext cx="73510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Leonardo </a:t>
            </a:r>
            <a:r>
              <a:rPr lang="it-IT" sz="3600" i="1" dirty="0" err="1" smtClean="0"/>
              <a:t>Barberio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Assessore al lavoro, centri per l’impiego, formazione professionale, attività produttive, energia e sicurezza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536" y="4514158"/>
            <a:ext cx="2555057" cy="19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27088"/>
            <a:ext cx="8404225" cy="118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ttangolo 2"/>
          <p:cNvSpPr>
            <a:spLocks noChangeArrowheads="1"/>
          </p:cNvSpPr>
          <p:nvPr/>
        </p:nvSpPr>
        <p:spPr bwMode="auto">
          <a:xfrm>
            <a:off x="1187450" y="2133600"/>
            <a:ext cx="7129463" cy="1151384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" name="Rettangolo 3"/>
          <p:cNvSpPr/>
          <p:nvPr/>
        </p:nvSpPr>
        <p:spPr bwMode="auto">
          <a:xfrm>
            <a:off x="6660232" y="980728"/>
            <a:ext cx="1656184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112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9295" y="2701329"/>
            <a:ext cx="7351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3600" i="1" dirty="0" smtClean="0"/>
              <a:t>Gabriele Giacomini</a:t>
            </a:r>
            <a:endParaRPr lang="it-IT" sz="3600" i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it-IT" sz="2000" i="1" dirty="0" smtClean="0">
                <a:solidFill>
                  <a:srgbClr val="7F7F7F"/>
                </a:solidFill>
              </a:rPr>
              <a:t>Assessore all’innovazione e allo sviluppo economico</a:t>
            </a:r>
            <a:endParaRPr lang="it-IT" sz="2000" i="1" dirty="0">
              <a:solidFill>
                <a:srgbClr val="7F7F7F"/>
              </a:solidFill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301" y="4766239"/>
            <a:ext cx="2775685" cy="13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www.cftiagra.org.in/english/images/placement_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234362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00113" y="1801813"/>
            <a:ext cx="751363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5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Grazie per l’attenzione</a:t>
            </a:r>
          </a:p>
          <a:p>
            <a:pPr>
              <a:defRPr/>
            </a:pP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marco.sartor@uniud.it</a:t>
            </a:r>
          </a:p>
        </p:txBody>
      </p:sp>
    </p:spTree>
    <p:extLst>
      <p:ext uri="{BB962C8B-B14F-4D97-AF65-F5344CB8AC3E}">
        <p14:creationId xmlns:p14="http://schemas.microsoft.com/office/powerpoint/2010/main" val="118580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27088"/>
            <a:ext cx="8404225" cy="118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tangolo 2"/>
          <p:cNvSpPr>
            <a:spLocks noChangeArrowheads="1"/>
          </p:cNvSpPr>
          <p:nvPr/>
        </p:nvSpPr>
        <p:spPr bwMode="auto">
          <a:xfrm>
            <a:off x="1042988" y="6021388"/>
            <a:ext cx="4752975" cy="3603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" name="Rettangolo 1"/>
          <p:cNvSpPr/>
          <p:nvPr/>
        </p:nvSpPr>
        <p:spPr bwMode="auto">
          <a:xfrm>
            <a:off x="6660232" y="980728"/>
            <a:ext cx="1656184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6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po 16"/>
          <p:cNvGrpSpPr>
            <a:grpSpLocks/>
          </p:cNvGrpSpPr>
          <p:nvPr/>
        </p:nvGrpSpPr>
        <p:grpSpPr bwMode="auto">
          <a:xfrm>
            <a:off x="1917105" y="1430239"/>
            <a:ext cx="5535216" cy="4014986"/>
            <a:chOff x="5488222" y="1196752"/>
            <a:chExt cx="2036106" cy="1357432"/>
          </a:xfrm>
        </p:grpSpPr>
        <p:pic>
          <p:nvPicPr>
            <p:cNvPr id="10243" name="Picture 4" descr="http://uncw.edu/career/includes/images/CC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68" y="1196752"/>
              <a:ext cx="1992560" cy="135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6" descr="http://www.aidic.it/nose2008/immagini/logoUNIU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222" y="1553701"/>
              <a:ext cx="2036106" cy="6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58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764704"/>
            <a:ext cx="5112568" cy="60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200" b="1" i="1" dirty="0" smtClean="0">
                <a:solidFill>
                  <a:schemeClr val="accent2">
                    <a:lumMod val="75000"/>
                  </a:schemeClr>
                </a:solidFill>
              </a:rPr>
              <a:t>LE AZIONI:</a:t>
            </a:r>
          </a:p>
          <a:p>
            <a:pPr>
              <a:buClrTx/>
              <a:buFontTx/>
              <a:buNone/>
              <a:defRPr/>
            </a:pPr>
            <a:endParaRPr lang="it-IT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creare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opportunità di lavoro (in Italia e all'estero) ai nostri laureati durante tutta la loro vita professionale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creare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opportunità di stage agli studenti prima della 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laurea;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identificare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 distribuire borse per un inserimento nel mercato del lavoro "agevolato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";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organizzare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i mercoledì del </a:t>
            </a:r>
            <a:r>
              <a:rPr lang="it-IT" sz="2000" i="1" dirty="0" err="1">
                <a:solidFill>
                  <a:schemeClr val="accent2">
                    <a:lumMod val="75000"/>
                  </a:schemeClr>
                </a:solidFill>
              </a:rPr>
              <a:t>placement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 (incontri con le aziende seguiti da momenti conviviali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organizzare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la Fiera del Lavoro UNIUD (nel mese di febbraio-marzo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1267" name="AutoShape 6"/>
          <p:cNvCxnSpPr>
            <a:cxnSpLocks noChangeShapeType="1"/>
          </p:cNvCxnSpPr>
          <p:nvPr/>
        </p:nvCxnSpPr>
        <p:spPr bwMode="auto">
          <a:xfrm flipV="1">
            <a:off x="2638425" y="2478088"/>
            <a:ext cx="1379538" cy="1001712"/>
          </a:xfrm>
          <a:prstGeom prst="curvedConnector3">
            <a:avLst>
              <a:gd name="adj1" fmla="val 50000"/>
            </a:avLst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00" name="Picture 8" descr="http://www.bloglet.com/gallery/can-a-career-center-really-help-you/1369068825_92401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267976" cy="2171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0100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1626614"/>
            <a:ext cx="5112568" cy="42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</a:rPr>
              <a:t>LE MOTIVAZIONI:</a:t>
            </a:r>
          </a:p>
          <a:p>
            <a:pPr>
              <a:buClrTx/>
              <a:buFontTx/>
              <a:buNone/>
              <a:defRPr/>
            </a:pPr>
            <a:endParaRPr lang="it-IT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Dare un contributo alla lotta di una piaga sociale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Siamo valutati sui livelli occupazionali dei  nostri laureati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E’ un utile strumento di marketing per l’orientamento in ingresso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E’ un utile strumento di networking e di fund </a:t>
            </a:r>
            <a:r>
              <a:rPr lang="it-IT" sz="2000" i="1" dirty="0" err="1">
                <a:solidFill>
                  <a:schemeClr val="accent2">
                    <a:lumMod val="75000"/>
                  </a:schemeClr>
                </a:solidFill>
              </a:rPr>
              <a:t>raising</a:t>
            </a: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nestle.nl/asset-library/PublishingImages/IMG%20HR%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/>
          <a:stretch>
            <a:fillRect/>
          </a:stretch>
        </p:blipFill>
        <p:spPr bwMode="auto">
          <a:xfrm>
            <a:off x="323528" y="2380015"/>
            <a:ext cx="3323594" cy="227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14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/>
          <p:cNvSpPr txBox="1">
            <a:spLocks noChangeArrowheads="1"/>
          </p:cNvSpPr>
          <p:nvPr/>
        </p:nvSpPr>
        <p:spPr bwMode="auto">
          <a:xfrm>
            <a:off x="323850" y="1125538"/>
            <a:ext cx="6351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</a:rPr>
              <a:t>IL FUNZIONAMENTO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  <p:pic>
        <p:nvPicPr>
          <p:cNvPr id="14339" name="Picture 5" descr="http://www.kalorgassiciliana.it/web/images/stories/icona-az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1498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 bwMode="auto">
          <a:xfrm>
            <a:off x="2182813" y="3036888"/>
            <a:ext cx="719137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5551488" y="3028950"/>
            <a:ext cx="663575" cy="44132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10800000" flipV="1">
            <a:off x="6675438" y="3378986"/>
            <a:ext cx="167882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Sistema informatico</a:t>
            </a:r>
          </a:p>
          <a:p>
            <a:pPr algn="ctr">
              <a:defRPr/>
            </a:pPr>
            <a:r>
              <a:rPr lang="it-IT" sz="1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placement</a:t>
            </a:r>
            <a:endParaRPr lang="it-IT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6520241" y="3346383"/>
            <a:ext cx="2160587" cy="86360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6430546" y="3190740"/>
            <a:ext cx="2339975" cy="117488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 rot="10800000">
            <a:off x="5494338" y="3924300"/>
            <a:ext cx="663575" cy="44132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2166938" y="3900488"/>
            <a:ext cx="663575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pic>
        <p:nvPicPr>
          <p:cNvPr id="14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789238"/>
            <a:ext cx="21764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 bwMode="auto">
          <a:xfrm>
            <a:off x="2543175" y="2492375"/>
            <a:ext cx="0" cy="7572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1 24"/>
          <p:cNvCxnSpPr/>
          <p:nvPr/>
        </p:nvCxnSpPr>
        <p:spPr bwMode="auto">
          <a:xfrm>
            <a:off x="2543175" y="4121150"/>
            <a:ext cx="0" cy="755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ttore 1 25"/>
          <p:cNvCxnSpPr/>
          <p:nvPr/>
        </p:nvCxnSpPr>
        <p:spPr bwMode="auto">
          <a:xfrm>
            <a:off x="5875338" y="4149725"/>
            <a:ext cx="0" cy="755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ttore 1 26"/>
          <p:cNvCxnSpPr/>
          <p:nvPr/>
        </p:nvCxnSpPr>
        <p:spPr bwMode="auto">
          <a:xfrm>
            <a:off x="5876925" y="2492375"/>
            <a:ext cx="0" cy="7572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54" name="CasellaDiTesto 21"/>
          <p:cNvSpPr txBox="1">
            <a:spLocks noChangeArrowheads="1"/>
          </p:cNvSpPr>
          <p:nvPr/>
        </p:nvSpPr>
        <p:spPr bwMode="auto">
          <a:xfrm>
            <a:off x="1865313" y="2060575"/>
            <a:ext cx="1374775" cy="4000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1. Raccolta e codifica dell’offerta</a:t>
            </a:r>
          </a:p>
        </p:txBody>
      </p:sp>
      <p:sp>
        <p:nvSpPr>
          <p:cNvPr id="14355" name="CasellaDiTesto 28"/>
          <p:cNvSpPr txBox="1">
            <a:spLocks noChangeArrowheads="1"/>
          </p:cNvSpPr>
          <p:nvPr/>
        </p:nvSpPr>
        <p:spPr bwMode="auto">
          <a:xfrm>
            <a:off x="5199063" y="2092325"/>
            <a:ext cx="1376362" cy="4000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2. Inoltro </a:t>
            </a:r>
          </a:p>
          <a:p>
            <a:pPr algn="ctr"/>
            <a:r>
              <a:rPr lang="it-IT" altLang="it-IT" sz="1000">
                <a:solidFill>
                  <a:schemeClr val="tx1"/>
                </a:solidFill>
              </a:rPr>
              <a:t>dell’offerta</a:t>
            </a:r>
          </a:p>
        </p:txBody>
      </p:sp>
      <p:sp>
        <p:nvSpPr>
          <p:cNvPr id="14356" name="CasellaDiTesto 29"/>
          <p:cNvSpPr txBox="1">
            <a:spLocks noChangeArrowheads="1"/>
          </p:cNvSpPr>
          <p:nvPr/>
        </p:nvSpPr>
        <p:spPr bwMode="auto">
          <a:xfrm>
            <a:off x="5186363" y="4868863"/>
            <a:ext cx="1376362" cy="5540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3. Raccolta dei cv e misurazione della performance</a:t>
            </a:r>
          </a:p>
        </p:txBody>
      </p:sp>
      <p:sp>
        <p:nvSpPr>
          <p:cNvPr id="14357" name="CasellaDiTesto 30"/>
          <p:cNvSpPr txBox="1">
            <a:spLocks noChangeArrowheads="1"/>
          </p:cNvSpPr>
          <p:nvPr/>
        </p:nvSpPr>
        <p:spPr bwMode="auto">
          <a:xfrm>
            <a:off x="1865313" y="4878388"/>
            <a:ext cx="1374775" cy="5540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4. Inoltro dei cv all’azienda e follow up</a:t>
            </a:r>
          </a:p>
        </p:txBody>
      </p:sp>
    </p:spTree>
    <p:extLst>
      <p:ext uri="{BB962C8B-B14F-4D97-AF65-F5344CB8AC3E}">
        <p14:creationId xmlns:p14="http://schemas.microsoft.com/office/powerpoint/2010/main" val="2334006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http://www.kalorgassiciliana.it/web/images/stories/icona-az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2470150"/>
            <a:ext cx="1498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 bwMode="auto">
          <a:xfrm>
            <a:off x="4067175" y="3036888"/>
            <a:ext cx="720725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4052888" y="3900488"/>
            <a:ext cx="663575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17800"/>
            <a:ext cx="21764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 bwMode="auto">
          <a:xfrm>
            <a:off x="4427538" y="2492375"/>
            <a:ext cx="0" cy="7572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1 24"/>
          <p:cNvCxnSpPr/>
          <p:nvPr/>
        </p:nvCxnSpPr>
        <p:spPr bwMode="auto">
          <a:xfrm>
            <a:off x="4427538" y="4121150"/>
            <a:ext cx="0" cy="755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69" name="CasellaDiTesto 21"/>
          <p:cNvSpPr txBox="1">
            <a:spLocks noChangeArrowheads="1"/>
          </p:cNvSpPr>
          <p:nvPr/>
        </p:nvSpPr>
        <p:spPr bwMode="auto">
          <a:xfrm>
            <a:off x="3749675" y="1784350"/>
            <a:ext cx="1376363" cy="70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1. Identificazione di possibili opportunità e sviluppo degli accordi</a:t>
            </a:r>
          </a:p>
        </p:txBody>
      </p:sp>
      <p:sp>
        <p:nvSpPr>
          <p:cNvPr id="15370" name="CasellaDiTesto 30"/>
          <p:cNvSpPr txBox="1">
            <a:spLocks noChangeArrowheads="1"/>
          </p:cNvSpPr>
          <p:nvPr/>
        </p:nvSpPr>
        <p:spPr bwMode="auto">
          <a:xfrm>
            <a:off x="3749675" y="4878388"/>
            <a:ext cx="1376363" cy="8620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2. Raccolta accordi, classificazione,  aggiornamento del sito, follow up della relazione</a:t>
            </a:r>
          </a:p>
        </p:txBody>
      </p:sp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323850" y="1125538"/>
            <a:ext cx="6351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</a:rPr>
              <a:t>IL FUNZIONAMENTO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79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9" y="3517088"/>
            <a:ext cx="2001352" cy="14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271401" y="915679"/>
            <a:ext cx="8765095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PROGETTI:</a:t>
            </a:r>
          </a:p>
          <a:p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 </a:t>
            </a:r>
            <a:r>
              <a:rPr lang="it-IT" altLang="it-IT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Placement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(EP)</a:t>
            </a:r>
          </a:p>
          <a:p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Garanzia Giovani (GG)</a:t>
            </a:r>
          </a:p>
          <a:p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 Plus (E+)</a:t>
            </a:r>
          </a:p>
          <a:p>
            <a:endParaRPr lang="it-IT" altLang="it-IT" sz="1600" dirty="0">
              <a:solidFill>
                <a:schemeClr val="tx1"/>
              </a:solidFill>
            </a:endParaRPr>
          </a:p>
          <a:p>
            <a:endParaRPr lang="it-IT" altLang="it-IT" sz="1600" dirty="0">
              <a:solidFill>
                <a:schemeClr val="tx1"/>
              </a:solidFill>
            </a:endParaRPr>
          </a:p>
          <a:p>
            <a:pPr lvl="4"/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risorse da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erogare come Garanzia Giovani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326.000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master/</a:t>
            </a:r>
            <a:r>
              <a:rPr lang="it-IT" altLang="it-IT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professionalizzanti UNIUD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700.000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master/</a:t>
            </a:r>
            <a:r>
              <a:rPr lang="it-IT" altLang="it-IT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cps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professionalizzanti all’estero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250.000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l’aggiornamento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linguistico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250.000*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tirocini extracurriculari in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regione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500.000*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tirocini extracurriculari nel resto del mondo </a:t>
            </a: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r>
              <a:rPr lang="it-IT" alt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Dato provvisorio</a:t>
            </a: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84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12416</TotalTime>
  <Words>550</Words>
  <Application>Microsoft Office PowerPoint</Application>
  <PresentationFormat>Presentazione su schermo (4:3)</PresentationFormat>
  <Paragraphs>118</Paragraphs>
  <Slides>21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ITC Franklin Gothic LT Book</vt:lpstr>
      <vt:lpstr>Times New Roman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manuela.croatto</dc:creator>
  <cp:lastModifiedBy>Silvia Pusiol</cp:lastModifiedBy>
  <cp:revision>211</cp:revision>
  <cp:lastPrinted>2012-01-13T14:18:09Z</cp:lastPrinted>
  <dcterms:created xsi:type="dcterms:W3CDTF">2011-05-03T09:42:11Z</dcterms:created>
  <dcterms:modified xsi:type="dcterms:W3CDTF">2014-07-04T10:20:01Z</dcterms:modified>
</cp:coreProperties>
</file>