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B1F1"/>
    <a:srgbClr val="B1BFE0"/>
    <a:srgbClr val="523C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56"/>
    <p:restoredTop sz="94682"/>
  </p:normalViewPr>
  <p:slideViewPr>
    <p:cSldViewPr snapToGrid="0" snapToObjects="1">
      <p:cViewPr varScale="1">
        <p:scale>
          <a:sx n="155" d="100"/>
          <a:sy n="155" d="100"/>
        </p:scale>
        <p:origin x="52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76F9B-B14C-8548-AD4B-B28C3957B249}" type="datetimeFigureOut">
              <a:rPr lang="it-IT" smtClean="0"/>
              <a:t>21/05/2020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C4BE5-2246-2549-9BEA-93B0430ADD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1215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76F9B-B14C-8548-AD4B-B28C3957B249}" type="datetimeFigureOut">
              <a:rPr lang="it-IT" smtClean="0"/>
              <a:t>21/05/2020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C4BE5-2246-2549-9BEA-93B0430ADD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7757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76F9B-B14C-8548-AD4B-B28C3957B249}" type="datetimeFigureOut">
              <a:rPr lang="it-IT" smtClean="0"/>
              <a:t>21/05/2020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C4BE5-2246-2549-9BEA-93B0430ADD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5880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76F9B-B14C-8548-AD4B-B28C3957B249}" type="datetimeFigureOut">
              <a:rPr lang="it-IT" smtClean="0"/>
              <a:t>21/05/2020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C4BE5-2246-2549-9BEA-93B0430ADD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696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76F9B-B14C-8548-AD4B-B28C3957B249}" type="datetimeFigureOut">
              <a:rPr lang="it-IT" smtClean="0"/>
              <a:t>21/05/2020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C4BE5-2246-2549-9BEA-93B0430ADD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211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76F9B-B14C-8548-AD4B-B28C3957B249}" type="datetimeFigureOut">
              <a:rPr lang="it-IT" smtClean="0"/>
              <a:t>21/05/2020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C4BE5-2246-2549-9BEA-93B0430ADD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7178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76F9B-B14C-8548-AD4B-B28C3957B249}" type="datetimeFigureOut">
              <a:rPr lang="it-IT" smtClean="0"/>
              <a:t>21/05/2020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C4BE5-2246-2549-9BEA-93B0430ADD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4533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76F9B-B14C-8548-AD4B-B28C3957B249}" type="datetimeFigureOut">
              <a:rPr lang="it-IT" smtClean="0"/>
              <a:t>21/05/2020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C4BE5-2246-2549-9BEA-93B0430ADD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6111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76F9B-B14C-8548-AD4B-B28C3957B249}" type="datetimeFigureOut">
              <a:rPr lang="it-IT" smtClean="0"/>
              <a:t>21/05/2020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C4BE5-2246-2549-9BEA-93B0430ADD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5766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76F9B-B14C-8548-AD4B-B28C3957B249}" type="datetimeFigureOut">
              <a:rPr lang="it-IT" smtClean="0"/>
              <a:t>21/05/2020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C4BE5-2246-2549-9BEA-93B0430ADD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01539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76F9B-B14C-8548-AD4B-B28C3957B249}" type="datetimeFigureOut">
              <a:rPr lang="it-IT" smtClean="0"/>
              <a:t>21/05/2020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C4BE5-2246-2549-9BEA-93B0430ADD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36443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76F9B-B14C-8548-AD4B-B28C3957B249}" type="datetimeFigureOut">
              <a:rPr lang="it-IT" smtClean="0"/>
              <a:t>21/05/2020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9C4BE5-2246-2549-9BEA-93B0430ADD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2598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cort@Uniud.i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6" name="Rectangle 85">
            <a:extLst>
              <a:ext uri="{FF2B5EF4-FFF2-40B4-BE49-F238E27FC236}">
                <a16:creationId xmlns:a16="http://schemas.microsoft.com/office/drawing/2014/main" id="{F0E5DD0C-9531-42C3-A457-B3F0894C80F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">
            <a:extLst>
              <a:ext uri="{FF2B5EF4-FFF2-40B4-BE49-F238E27FC236}">
                <a16:creationId xmlns:a16="http://schemas.microsoft.com/office/drawing/2014/main" id="{6F40F0D0-E785-4362-B9C4-83ED2837A15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582070" y="2355786"/>
            <a:ext cx="7341665" cy="35310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A602464B-0A68-3246-A162-3197D7C26EA5}"/>
              </a:ext>
            </a:extLst>
          </p:cNvPr>
          <p:cNvSpPr txBox="1"/>
          <p:nvPr/>
        </p:nvSpPr>
        <p:spPr>
          <a:xfrm>
            <a:off x="4720689" y="2520377"/>
            <a:ext cx="5822343" cy="243968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800" dirty="0" err="1" smtClean="0">
                <a:solidFill>
                  <a:srgbClr val="FFFFFF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Programma</a:t>
            </a:r>
            <a:r>
              <a:rPr lang="en-US" sz="3800" dirty="0" smtClean="0">
                <a:solidFill>
                  <a:srgbClr val="FFFFFF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lang="en-US" sz="3800" dirty="0" err="1" smtClean="0">
                <a:solidFill>
                  <a:srgbClr val="FFFFFF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dell’iniziativa</a:t>
            </a:r>
            <a:endParaRPr lang="en-US" sz="3800" dirty="0">
              <a:solidFill>
                <a:srgbClr val="FFFFFF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90" name="Freeform 5">
            <a:extLst>
              <a:ext uri="{FF2B5EF4-FFF2-40B4-BE49-F238E27FC236}">
                <a16:creationId xmlns:a16="http://schemas.microsoft.com/office/drawing/2014/main" id="{297B51BE-333F-42D4-8F2F-4E7CA138FEA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582070" y="1654168"/>
            <a:ext cx="822493" cy="4232692"/>
          </a:xfrm>
          <a:custGeom>
            <a:avLst/>
            <a:gdLst>
              <a:gd name="T0" fmla="*/ 491 w 491"/>
              <a:gd name="T1" fmla="*/ 2247 h 2732"/>
              <a:gd name="T2" fmla="*/ 0 w 491"/>
              <a:gd name="T3" fmla="*/ 2732 h 2732"/>
              <a:gd name="T4" fmla="*/ 0 w 491"/>
              <a:gd name="T5" fmla="*/ 486 h 2732"/>
              <a:gd name="T6" fmla="*/ 491 w 491"/>
              <a:gd name="T7" fmla="*/ 0 h 2732"/>
              <a:gd name="T8" fmla="*/ 491 w 491"/>
              <a:gd name="T9" fmla="*/ 2247 h 27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91" h="2732">
                <a:moveTo>
                  <a:pt x="491" y="2247"/>
                </a:moveTo>
                <a:lnTo>
                  <a:pt x="0" y="2732"/>
                </a:lnTo>
                <a:lnTo>
                  <a:pt x="0" y="486"/>
                </a:lnTo>
                <a:lnTo>
                  <a:pt x="491" y="0"/>
                </a:lnTo>
                <a:lnTo>
                  <a:pt x="491" y="224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Freeform 6">
            <a:extLst>
              <a:ext uri="{FF2B5EF4-FFF2-40B4-BE49-F238E27FC236}">
                <a16:creationId xmlns:a16="http://schemas.microsoft.com/office/drawing/2014/main" id="{344B2ABE-82D9-424A-849D-CCB8FC74FB1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716808" y="1311136"/>
            <a:ext cx="687754" cy="3820236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Freeform 7">
            <a:extLst>
              <a:ext uri="{FF2B5EF4-FFF2-40B4-BE49-F238E27FC236}">
                <a16:creationId xmlns:a16="http://schemas.microsoft.com/office/drawing/2014/main" id="{3EF6160F-98B4-49C3-89C6-321A9694786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716808" y="1126737"/>
            <a:ext cx="347200" cy="3699705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5D9915FD-D5DD-DE4D-A7DE-446F4FB9D15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684" t="4457" r="9486" b="3"/>
          <a:stretch/>
        </p:blipFill>
        <p:spPr>
          <a:xfrm>
            <a:off x="0" y="0"/>
            <a:ext cx="4062129" cy="462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682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0" name="Rectangle 69">
            <a:extLst>
              <a:ext uri="{FF2B5EF4-FFF2-40B4-BE49-F238E27FC236}">
                <a16:creationId xmlns:a16="http://schemas.microsoft.com/office/drawing/2014/main" id="{427D15F9-FBA9-45B6-A1EE-7E261090748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2" name="Group 71">
            <a:extLst>
              <a:ext uri="{FF2B5EF4-FFF2-40B4-BE49-F238E27FC236}">
                <a16:creationId xmlns:a16="http://schemas.microsoft.com/office/drawing/2014/main" id="{549D845D-9A57-49AC-9523-BB0D6DA6FEC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73" name="Freeform 44">
              <a:extLst>
                <a:ext uri="{FF2B5EF4-FFF2-40B4-BE49-F238E27FC236}">
                  <a16:creationId xmlns:a16="http://schemas.microsoft.com/office/drawing/2014/main" id="{3348EFE1-9D21-4DC0-8EC9-C8876706132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45">
              <a:extLst>
                <a:ext uri="{FF2B5EF4-FFF2-40B4-BE49-F238E27FC236}">
                  <a16:creationId xmlns:a16="http://schemas.microsoft.com/office/drawing/2014/main" id="{D9CD0CF4-76F6-470E-A8EF-DD74FC196CA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46">
              <a:extLst>
                <a:ext uri="{FF2B5EF4-FFF2-40B4-BE49-F238E27FC236}">
                  <a16:creationId xmlns:a16="http://schemas.microsoft.com/office/drawing/2014/main" id="{71645EB6-7E0C-491E-9A5B-C25E80A64AF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47">
              <a:extLst>
                <a:ext uri="{FF2B5EF4-FFF2-40B4-BE49-F238E27FC236}">
                  <a16:creationId xmlns:a16="http://schemas.microsoft.com/office/drawing/2014/main" id="{D20E5CAC-62A4-48E1-9F9F-1F817668311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053A11D2-F06B-447E-96A7-27A21A8FA64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olo 1">
            <a:extLst>
              <a:ext uri="{FF2B5EF4-FFF2-40B4-BE49-F238E27FC236}">
                <a16:creationId xmlns:a16="http://schemas.microsoft.com/office/drawing/2014/main" id="{1E4AFC83-0A57-554C-BF35-1FB4698FD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>
            <a:normAutofit/>
          </a:bodyPr>
          <a:lstStyle/>
          <a:p>
            <a:r>
              <a:rPr lang="it-IT" sz="4000" b="1" dirty="0">
                <a:solidFill>
                  <a:srgbClr val="FFFFFF"/>
                </a:solidFill>
                <a:latin typeface="Helvetica" pitchFamily="2" charset="0"/>
              </a:rPr>
              <a:t>27 maggio ore 14.30 – </a:t>
            </a:r>
            <a:r>
              <a:rPr lang="it-IT" sz="4000" b="1" dirty="0" err="1">
                <a:solidFill>
                  <a:srgbClr val="FFFFFF"/>
                </a:solidFill>
                <a:latin typeface="Helvetica" pitchFamily="2" charset="0"/>
              </a:rPr>
              <a:t>www.uniud.it</a:t>
            </a:r>
            <a:endParaRPr lang="it-IT" sz="4000" b="1" dirty="0">
              <a:solidFill>
                <a:srgbClr val="FFFFFF"/>
              </a:solidFill>
              <a:latin typeface="Helvetica" pitchFamily="2" charset="0"/>
            </a:endParaRPr>
          </a:p>
        </p:txBody>
      </p:sp>
      <p:pic>
        <p:nvPicPr>
          <p:cNvPr id="13" name="Elemento grafico 12" descr="Internet">
            <a:extLst>
              <a:ext uri="{FF2B5EF4-FFF2-40B4-BE49-F238E27FC236}">
                <a16:creationId xmlns:a16="http://schemas.microsoft.com/office/drawing/2014/main" id="{DB323A31-DDD3-3445-9B71-AAEDBA66D5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24902" y="2669172"/>
            <a:ext cx="3209779" cy="3209779"/>
          </a:xfrm>
          <a:prstGeom prst="rect">
            <a:avLst/>
          </a:prstGeom>
        </p:spPr>
      </p:pic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D815C64-BF4E-9242-A9BD-72CD9441FD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5569" y="2494450"/>
            <a:ext cx="5927634" cy="3727834"/>
          </a:xfrm>
        </p:spPr>
        <p:txBody>
          <a:bodyPr>
            <a:noAutofit/>
          </a:bodyPr>
          <a:lstStyle/>
          <a:p>
            <a:r>
              <a:rPr lang="it-IT" sz="14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Benvenuto</a:t>
            </a:r>
            <a:r>
              <a:rPr lang="it-IT" sz="14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a cura del Prof. Alberto </a:t>
            </a:r>
            <a:r>
              <a:rPr lang="it-IT" sz="1400" dirty="0" err="1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Policriti</a:t>
            </a:r>
            <a:r>
              <a:rPr lang="it-IT" sz="14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, Direttore della Scuola Superiore dell’Università degli Studi di Udine</a:t>
            </a:r>
          </a:p>
          <a:p>
            <a:pPr marL="457200" lvl="1" indent="0">
              <a:buNone/>
            </a:pPr>
            <a:r>
              <a:rPr lang="it-IT" sz="14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 </a:t>
            </a:r>
          </a:p>
          <a:p>
            <a:r>
              <a:rPr lang="it-IT" sz="14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Presentazione della Scuola Superiore</a:t>
            </a:r>
            <a:br>
              <a:rPr lang="it-IT" sz="14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</a:br>
            <a:r>
              <a:rPr lang="it-IT" sz="14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Troverai video istituzionale, di presentazione, testimonianze di allievi ed ex allievi della Scuola</a:t>
            </a:r>
          </a:p>
          <a:p>
            <a:pPr marL="0" indent="0">
              <a:buNone/>
            </a:pPr>
            <a:r>
              <a:rPr lang="it-IT" sz="14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 </a:t>
            </a:r>
          </a:p>
          <a:p>
            <a:r>
              <a:rPr lang="it-IT" sz="1400" b="1" dirty="0" err="1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GiroSupe</a:t>
            </a:r>
            <a:r>
              <a:rPr lang="it-IT" sz="14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: </a:t>
            </a:r>
            <a:r>
              <a:rPr lang="it-IT" sz="14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un video ti farà immergere virtualmente nella sede della Scuola</a:t>
            </a:r>
          </a:p>
          <a:p>
            <a:pPr marL="0" indent="0">
              <a:buNone/>
            </a:pPr>
            <a:endParaRPr lang="it-IT" sz="1400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it-IT" sz="14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Conosci </a:t>
            </a:r>
            <a:r>
              <a:rPr lang="it-IT" sz="1400" b="1" dirty="0" err="1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Uniud</a:t>
            </a:r>
            <a:r>
              <a:rPr lang="it-IT" sz="14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: video di approfondimento sui servizi agli studenti, sul percorso di scelta e sull’intera offerta formativa di Ateneo</a:t>
            </a:r>
          </a:p>
          <a:p>
            <a:endParaRPr lang="it-IT" sz="1400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it-IT" sz="14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Conosci Udine</a:t>
            </a:r>
            <a:r>
              <a:rPr lang="it-IT" sz="14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: un video ti porterà alla scoperta delle bellezze della nostra città</a:t>
            </a:r>
          </a:p>
          <a:p>
            <a:endParaRPr lang="it-IT" sz="1400" dirty="0"/>
          </a:p>
        </p:txBody>
      </p:sp>
    </p:spTree>
    <p:extLst>
      <p:ext uri="{BB962C8B-B14F-4D97-AF65-F5344CB8AC3E}">
        <p14:creationId xmlns:p14="http://schemas.microsoft.com/office/powerpoint/2010/main" val="3400928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7" name="Rectangle 56">
            <a:extLst>
              <a:ext uri="{FF2B5EF4-FFF2-40B4-BE49-F238E27FC236}">
                <a16:creationId xmlns:a16="http://schemas.microsoft.com/office/drawing/2014/main" id="{911A6C77-6109-4F77-975B-C375615A557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CB343D17-9934-455E-B326-2F39206BA44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60" name="Freeform 44">
              <a:extLst>
                <a:ext uri="{FF2B5EF4-FFF2-40B4-BE49-F238E27FC236}">
                  <a16:creationId xmlns:a16="http://schemas.microsoft.com/office/drawing/2014/main" id="{A8AA2B63-BFCD-40D0-B2D0-CB714D70E2E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45">
              <a:extLst>
                <a:ext uri="{FF2B5EF4-FFF2-40B4-BE49-F238E27FC236}">
                  <a16:creationId xmlns:a16="http://schemas.microsoft.com/office/drawing/2014/main" id="{80834EBB-06EA-4C69-AF7A-D5A4E69D8A8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46">
              <a:extLst>
                <a:ext uri="{FF2B5EF4-FFF2-40B4-BE49-F238E27FC236}">
                  <a16:creationId xmlns:a16="http://schemas.microsoft.com/office/drawing/2014/main" id="{2D314EC1-63E0-43B5-9CD5-F25593B2CA3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47">
              <a:extLst>
                <a:ext uri="{FF2B5EF4-FFF2-40B4-BE49-F238E27FC236}">
                  <a16:creationId xmlns:a16="http://schemas.microsoft.com/office/drawing/2014/main" id="{9577EB7D-16A7-4E05-9105-431E729665F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EC1741C3-592F-47B5-93A0-66FC0BB97E4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olo 1">
            <a:extLst>
              <a:ext uri="{FF2B5EF4-FFF2-40B4-BE49-F238E27FC236}">
                <a16:creationId xmlns:a16="http://schemas.microsoft.com/office/drawing/2014/main" id="{A2CD416A-EF1C-5645-9D1A-6C1870166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>
            <a:normAutofit/>
          </a:bodyPr>
          <a:lstStyle/>
          <a:p>
            <a:r>
              <a:rPr lang="it-IT" sz="4000" b="1" dirty="0">
                <a:solidFill>
                  <a:srgbClr val="FFFFFF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27 maggio – </a:t>
            </a:r>
            <a:br>
              <a:rPr lang="it-IT" sz="4000" b="1" dirty="0">
                <a:solidFill>
                  <a:srgbClr val="FFFFFF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</a:br>
            <a:r>
              <a:rPr lang="it-IT" sz="4000" b="1" dirty="0" err="1">
                <a:solidFill>
                  <a:srgbClr val="FFFFFF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instagram</a:t>
            </a:r>
            <a:r>
              <a:rPr lang="it-IT" sz="4000" b="1" dirty="0">
                <a:solidFill>
                  <a:srgbClr val="FFFFFF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@</a:t>
            </a:r>
            <a:r>
              <a:rPr lang="it-IT" sz="4000" b="1" dirty="0" err="1">
                <a:solidFill>
                  <a:srgbClr val="FFFFFF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tutoruniud</a:t>
            </a:r>
            <a:endParaRPr lang="it-IT" sz="4000" b="1" dirty="0">
              <a:solidFill>
                <a:srgbClr val="FFFFFF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FE59187-CAEF-2546-B7E7-6797A1F0AB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5569" y="2494450"/>
            <a:ext cx="5471529" cy="35631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  </a:t>
            </a:r>
          </a:p>
          <a:p>
            <a:r>
              <a:rPr lang="it-IT" sz="2400" b="1" dirty="0" smtClean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Dalle ore 15.00 </a:t>
            </a:r>
            <a:r>
              <a:rPr lang="it-IT" sz="24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 TU PER </a:t>
            </a:r>
            <a:r>
              <a:rPr lang="it-IT" sz="2400" b="1" dirty="0" err="1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TUtor</a:t>
            </a:r>
            <a:r>
              <a:rPr lang="it-IT" sz="24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br>
              <a:rPr lang="it-IT" sz="24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</a:br>
            <a:r>
              <a:rPr lang="it-IT" sz="2400" b="1" dirty="0" smtClean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tre </a:t>
            </a:r>
            <a:r>
              <a:rPr lang="it-IT" sz="2400" dirty="0" smtClean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dirette </a:t>
            </a:r>
            <a:r>
              <a:rPr lang="it-IT" sz="2400" dirty="0" err="1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instagram</a:t>
            </a:r>
            <a:r>
              <a:rPr lang="it-IT" sz="24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con i tutor </a:t>
            </a:r>
            <a:r>
              <a:rPr lang="it-IT" sz="2400" dirty="0" smtClean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della </a:t>
            </a:r>
            <a:r>
              <a:rPr lang="it-IT" sz="24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Scuola Superiore dell’Università degli Studi di </a:t>
            </a:r>
            <a:r>
              <a:rPr lang="it-IT" sz="2400" dirty="0" smtClean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Udine (15.00 area umanistica, 15.45 area scientifica, 16.30 area medica)</a:t>
            </a:r>
            <a:r>
              <a:rPr lang="it-IT" sz="24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/>
            </a:r>
            <a:br>
              <a:rPr lang="it-IT" sz="24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</a:br>
            <a:r>
              <a:rPr lang="it-IT" sz="24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/>
            </a:r>
            <a:br>
              <a:rPr lang="it-IT" sz="24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</a:br>
            <a:r>
              <a:rPr lang="it-IT" sz="24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Durante la diretta potrai intervenire in chat con domande e curiosità, avrai risposta immediata!</a:t>
            </a:r>
          </a:p>
        </p:txBody>
      </p:sp>
      <p:pic>
        <p:nvPicPr>
          <p:cNvPr id="8" name="Elemento grafico 7">
            <a:extLst>
              <a:ext uri="{FF2B5EF4-FFF2-40B4-BE49-F238E27FC236}">
                <a16:creationId xmlns:a16="http://schemas.microsoft.com/office/drawing/2014/main" id="{4E908B92-BA6F-B54A-9A2C-1F5CF5BA15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24902" y="2999418"/>
            <a:ext cx="5087163" cy="3052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2584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427D15F9-FBA9-45B6-A1EE-7E261090748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549D845D-9A57-49AC-9523-BB0D6DA6FEC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38" name="Freeform 44">
              <a:extLst>
                <a:ext uri="{FF2B5EF4-FFF2-40B4-BE49-F238E27FC236}">
                  <a16:creationId xmlns:a16="http://schemas.microsoft.com/office/drawing/2014/main" id="{3348EFE1-9D21-4DC0-8EC9-C8876706132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45">
              <a:extLst>
                <a:ext uri="{FF2B5EF4-FFF2-40B4-BE49-F238E27FC236}">
                  <a16:creationId xmlns:a16="http://schemas.microsoft.com/office/drawing/2014/main" id="{D9CD0CF4-76F6-470E-A8EF-DD74FC196CA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46">
              <a:extLst>
                <a:ext uri="{FF2B5EF4-FFF2-40B4-BE49-F238E27FC236}">
                  <a16:creationId xmlns:a16="http://schemas.microsoft.com/office/drawing/2014/main" id="{71645EB6-7E0C-491E-9A5B-C25E80A64AF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47">
              <a:extLst>
                <a:ext uri="{FF2B5EF4-FFF2-40B4-BE49-F238E27FC236}">
                  <a16:creationId xmlns:a16="http://schemas.microsoft.com/office/drawing/2014/main" id="{D20E5CAC-62A4-48E1-9F9F-1F817668311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053A11D2-F06B-447E-96A7-27A21A8FA64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olo 1">
            <a:extLst>
              <a:ext uri="{FF2B5EF4-FFF2-40B4-BE49-F238E27FC236}">
                <a16:creationId xmlns:a16="http://schemas.microsoft.com/office/drawing/2014/main" id="{45EC0957-6384-8646-BCA2-6123C59C6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>
            <a:normAutofit/>
          </a:bodyPr>
          <a:lstStyle/>
          <a:p>
            <a:r>
              <a:rPr lang="it-IT" sz="4000" b="1">
                <a:solidFill>
                  <a:srgbClr val="FFFFFF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28 maggio dalle 14.30 – </a:t>
            </a:r>
            <a:br>
              <a:rPr lang="it-IT" sz="4000" b="1">
                <a:solidFill>
                  <a:srgbClr val="FFFFFF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</a:br>
            <a:r>
              <a:rPr lang="it-IT" sz="4000" b="1">
                <a:solidFill>
                  <a:srgbClr val="FFFFFF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Microsoft Teams</a:t>
            </a:r>
          </a:p>
        </p:txBody>
      </p:sp>
      <p:pic>
        <p:nvPicPr>
          <p:cNvPr id="5" name="Elemento grafico 4" descr="Internet">
            <a:extLst>
              <a:ext uri="{FF2B5EF4-FFF2-40B4-BE49-F238E27FC236}">
                <a16:creationId xmlns:a16="http://schemas.microsoft.com/office/drawing/2014/main" id="{A497F018-D0BB-A742-8810-A682658EFD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24902" y="2669172"/>
            <a:ext cx="3209779" cy="3209779"/>
          </a:xfrm>
          <a:prstGeom prst="rect">
            <a:avLst/>
          </a:prstGeom>
        </p:spPr>
      </p:pic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AF2B567-DD81-7343-A1C6-38E520F830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5569" y="2494450"/>
            <a:ext cx="5471529" cy="356315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sz="2200" dirty="0" smtClean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Tre attività </a:t>
            </a:r>
            <a:r>
              <a:rPr lang="it-IT" sz="22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di approfondimento:</a:t>
            </a:r>
          </a:p>
          <a:p>
            <a:r>
              <a:rPr lang="it-IT" sz="22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Conosci la classe medica della Scuola Superiore dell’Università degli Studi di </a:t>
            </a:r>
            <a:r>
              <a:rPr lang="it-IT" sz="2200" b="1" dirty="0" smtClean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Udine</a:t>
            </a:r>
          </a:p>
          <a:p>
            <a:r>
              <a:rPr lang="it-IT" sz="2200" b="1" dirty="0" smtClean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Conosci la classe umanistica della Scuole superiore dell’Università degli Studi di Udine</a:t>
            </a:r>
          </a:p>
          <a:p>
            <a:r>
              <a:rPr lang="it-IT" sz="22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Conosci la classe </a:t>
            </a:r>
            <a:r>
              <a:rPr lang="it-IT" sz="2200" b="1" dirty="0" smtClean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scientifica </a:t>
            </a:r>
            <a:r>
              <a:rPr lang="it-IT" sz="22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della Scuole superiore dell’Università degli Studi di Udine</a:t>
            </a:r>
            <a:endParaRPr lang="it-IT" sz="2200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indent="0">
              <a:buNone/>
            </a:pPr>
            <a:endParaRPr lang="it-IT" sz="2200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endParaRPr lang="it-IT" sz="2200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indent="0">
              <a:buNone/>
            </a:pPr>
            <a:endParaRPr lang="it-IT" sz="2200" b="1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indent="0">
              <a:buNone/>
            </a:pPr>
            <a:r>
              <a:rPr lang="it-IT" sz="22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Questa attività è su prenotazione, tu hai diritto all’accesso prioritario</a:t>
            </a:r>
          </a:p>
          <a:p>
            <a:endParaRPr lang="it-IT" sz="2200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309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0" name="Rectangle 69">
            <a:extLst>
              <a:ext uri="{FF2B5EF4-FFF2-40B4-BE49-F238E27FC236}">
                <a16:creationId xmlns:a16="http://schemas.microsoft.com/office/drawing/2014/main" id="{F0E5DD0C-9531-42C3-A457-B3F0894C80F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8">
            <a:extLst>
              <a:ext uri="{FF2B5EF4-FFF2-40B4-BE49-F238E27FC236}">
                <a16:creationId xmlns:a16="http://schemas.microsoft.com/office/drawing/2014/main" id="{6F40F0D0-E785-4362-B9C4-83ED2837A15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582070" y="2355786"/>
            <a:ext cx="7341665" cy="35310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64149E2A-58AB-B845-A850-182A7CD4D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0689" y="2520377"/>
            <a:ext cx="5822343" cy="243968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400" b="1" dirty="0" err="1" smtClean="0">
                <a:solidFill>
                  <a:srgbClr val="FFFFFF"/>
                </a:solidFill>
              </a:rPr>
              <a:t>Ti</a:t>
            </a:r>
            <a:r>
              <a:rPr lang="en-US" sz="3400" b="1" dirty="0" smtClean="0">
                <a:solidFill>
                  <a:srgbClr val="FFFFFF"/>
                </a:solidFill>
              </a:rPr>
              <a:t> </a:t>
            </a:r>
            <a:r>
              <a:rPr lang="en-US" sz="3400" b="1" dirty="0" err="1" smtClean="0">
                <a:solidFill>
                  <a:srgbClr val="FFFFFF"/>
                </a:solidFill>
              </a:rPr>
              <a:t>aspettiamo</a:t>
            </a:r>
            <a:r>
              <a:rPr lang="en-US" sz="3400" b="1" dirty="0" smtClean="0">
                <a:solidFill>
                  <a:srgbClr val="FFFFFF"/>
                </a:solidFill>
              </a:rPr>
              <a:t/>
            </a:r>
            <a:br>
              <a:rPr lang="en-US" sz="3400" b="1" dirty="0" smtClean="0">
                <a:solidFill>
                  <a:srgbClr val="FFFFFF"/>
                </a:solidFill>
              </a:rPr>
            </a:br>
            <a:r>
              <a:rPr lang="en-US" sz="3400" b="1" dirty="0" err="1" smtClean="0">
                <a:solidFill>
                  <a:srgbClr val="FFFFFF"/>
                </a:solidFill>
              </a:rPr>
              <a:t>contatti</a:t>
            </a:r>
            <a:r>
              <a:rPr lang="en-US" sz="3400" b="1" dirty="0" smtClean="0">
                <a:solidFill>
                  <a:srgbClr val="FFFFFF"/>
                </a:solidFill>
              </a:rPr>
              <a:t> </a:t>
            </a:r>
            <a:r>
              <a:rPr lang="en-US" sz="3400" b="1" dirty="0" smtClean="0">
                <a:solidFill>
                  <a:srgbClr val="FFFFFF"/>
                </a:solidFill>
                <a:hlinkClick r:id="rId2"/>
              </a:rPr>
              <a:t>cort@Uniud.it</a:t>
            </a:r>
            <a:r>
              <a:rPr lang="en-US" sz="3400" b="1" dirty="0" smtClean="0">
                <a:solidFill>
                  <a:srgbClr val="FFFFFF"/>
                </a:solidFill>
              </a:rPr>
              <a:t/>
            </a:r>
            <a:br>
              <a:rPr lang="en-US" sz="3400" b="1" dirty="0" smtClean="0">
                <a:solidFill>
                  <a:srgbClr val="FFFFFF"/>
                </a:solidFill>
              </a:rPr>
            </a:br>
            <a:r>
              <a:rPr lang="en-US" sz="3400" b="1" dirty="0" smtClean="0">
                <a:solidFill>
                  <a:srgbClr val="FFFFFF"/>
                </a:solidFill>
              </a:rPr>
              <a:t>Instagram </a:t>
            </a:r>
            <a:r>
              <a:rPr lang="en-US" sz="3400" b="1" dirty="0" err="1" smtClean="0">
                <a:solidFill>
                  <a:srgbClr val="FFFFFF"/>
                </a:solidFill>
              </a:rPr>
              <a:t>tutor.cort</a:t>
            </a:r>
            <a:r>
              <a:rPr lang="en-US" sz="3400" b="1" dirty="0" smtClean="0">
                <a:solidFill>
                  <a:srgbClr val="FFFFFF"/>
                </a:solidFill>
              </a:rPr>
              <a:t/>
            </a:r>
            <a:br>
              <a:rPr lang="en-US" sz="3400" b="1" dirty="0" smtClean="0">
                <a:solidFill>
                  <a:srgbClr val="FFFFFF"/>
                </a:solidFill>
              </a:rPr>
            </a:br>
            <a:r>
              <a:rPr lang="en-US" sz="3400" b="1" dirty="0" smtClean="0">
                <a:solidFill>
                  <a:srgbClr val="FFFFFF"/>
                </a:solidFill>
              </a:rPr>
              <a:t>WA </a:t>
            </a:r>
            <a:r>
              <a:rPr lang="it-IT" sz="3400" b="1" dirty="0">
                <a:solidFill>
                  <a:srgbClr val="FFFFFF"/>
                </a:solidFill>
              </a:rPr>
              <a:t>335 779 4143</a:t>
            </a:r>
            <a:endParaRPr lang="en-US" sz="3400" b="1" dirty="0">
              <a:solidFill>
                <a:srgbClr val="FFFFFF"/>
              </a:solidFill>
            </a:endParaRPr>
          </a:p>
        </p:txBody>
      </p:sp>
      <p:sp>
        <p:nvSpPr>
          <p:cNvPr id="74" name="Freeform 5">
            <a:extLst>
              <a:ext uri="{FF2B5EF4-FFF2-40B4-BE49-F238E27FC236}">
                <a16:creationId xmlns:a16="http://schemas.microsoft.com/office/drawing/2014/main" id="{297B51BE-333F-42D4-8F2F-4E7CA138FEA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582070" y="1654168"/>
            <a:ext cx="822493" cy="4232692"/>
          </a:xfrm>
          <a:custGeom>
            <a:avLst/>
            <a:gdLst>
              <a:gd name="T0" fmla="*/ 491 w 491"/>
              <a:gd name="T1" fmla="*/ 2247 h 2732"/>
              <a:gd name="T2" fmla="*/ 0 w 491"/>
              <a:gd name="T3" fmla="*/ 2732 h 2732"/>
              <a:gd name="T4" fmla="*/ 0 w 491"/>
              <a:gd name="T5" fmla="*/ 486 h 2732"/>
              <a:gd name="T6" fmla="*/ 491 w 491"/>
              <a:gd name="T7" fmla="*/ 0 h 2732"/>
              <a:gd name="T8" fmla="*/ 491 w 491"/>
              <a:gd name="T9" fmla="*/ 2247 h 27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91" h="2732">
                <a:moveTo>
                  <a:pt x="491" y="2247"/>
                </a:moveTo>
                <a:lnTo>
                  <a:pt x="0" y="2732"/>
                </a:lnTo>
                <a:lnTo>
                  <a:pt x="0" y="486"/>
                </a:lnTo>
                <a:lnTo>
                  <a:pt x="491" y="0"/>
                </a:lnTo>
                <a:lnTo>
                  <a:pt x="491" y="224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" name="Freeform 6">
            <a:extLst>
              <a:ext uri="{FF2B5EF4-FFF2-40B4-BE49-F238E27FC236}">
                <a16:creationId xmlns:a16="http://schemas.microsoft.com/office/drawing/2014/main" id="{344B2ABE-82D9-424A-849D-CCB8FC74FB1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716808" y="1311136"/>
            <a:ext cx="687754" cy="3820236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" name="Freeform 7">
            <a:extLst>
              <a:ext uri="{FF2B5EF4-FFF2-40B4-BE49-F238E27FC236}">
                <a16:creationId xmlns:a16="http://schemas.microsoft.com/office/drawing/2014/main" id="{3EF6160F-98B4-49C3-89C6-321A9694786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716808" y="1126737"/>
            <a:ext cx="347200" cy="3699705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" name="Immagine 19">
            <a:extLst>
              <a:ext uri="{FF2B5EF4-FFF2-40B4-BE49-F238E27FC236}">
                <a16:creationId xmlns:a16="http://schemas.microsoft.com/office/drawing/2014/main" id="{C2EBB47E-5B90-EB45-ABB3-4864F66129D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683" r="9488" b="3"/>
          <a:stretch/>
        </p:blipFill>
        <p:spPr>
          <a:xfrm>
            <a:off x="1120047" y="1120046"/>
            <a:ext cx="2942082" cy="3509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6463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Personalizzati 15">
      <a:dk1>
        <a:srgbClr val="000000"/>
      </a:dk1>
      <a:lt1>
        <a:srgbClr val="FFFFFF"/>
      </a:lt1>
      <a:dk2>
        <a:srgbClr val="632E62"/>
      </a:dk2>
      <a:lt2>
        <a:srgbClr val="EAE5EB"/>
      </a:lt2>
      <a:accent1>
        <a:srgbClr val="63CCEE"/>
      </a:accent1>
      <a:accent2>
        <a:srgbClr val="31C1DF"/>
      </a:accent2>
      <a:accent3>
        <a:srgbClr val="91C4E6"/>
      </a:accent3>
      <a:accent4>
        <a:srgbClr val="43D0F1"/>
      </a:accent4>
      <a:accent5>
        <a:srgbClr val="45A5ED"/>
      </a:accent5>
      <a:accent6>
        <a:srgbClr val="5982DB"/>
      </a:accent6>
      <a:hlink>
        <a:srgbClr val="CC42E9"/>
      </a:hlink>
      <a:folHlink>
        <a:srgbClr val="666699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101</Words>
  <Application>Microsoft Office PowerPoint</Application>
  <PresentationFormat>Widescreen</PresentationFormat>
  <Paragraphs>24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Helvetica</vt:lpstr>
      <vt:lpstr>Helvetica Neue</vt:lpstr>
      <vt:lpstr>Tema di Office</vt:lpstr>
      <vt:lpstr>Presentazione standard di PowerPoint</vt:lpstr>
      <vt:lpstr>27 maggio ore 14.30 – www.uniud.it</vt:lpstr>
      <vt:lpstr>27 maggio –  instagram @tutoruniud</vt:lpstr>
      <vt:lpstr>28 maggio dalle 14.30 –  Microsoft Teams</vt:lpstr>
      <vt:lpstr>Ti aspettiamo contatti cort@Uniud.it Instagram tutor.cort WA 335 779 4143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Università Udine - Ufficio Orientamento</dc:creator>
  <cp:lastModifiedBy>silvia</cp:lastModifiedBy>
  <cp:revision>5</cp:revision>
  <dcterms:created xsi:type="dcterms:W3CDTF">2020-05-20T14:31:21Z</dcterms:created>
  <dcterms:modified xsi:type="dcterms:W3CDTF">2020-05-21T10:00:18Z</dcterms:modified>
</cp:coreProperties>
</file>