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8" r:id="rId5"/>
    <p:sldId id="314" r:id="rId6"/>
    <p:sldId id="296" r:id="rId7"/>
    <p:sldId id="320" r:id="rId8"/>
    <p:sldId id="323" r:id="rId9"/>
    <p:sldId id="313" r:id="rId10"/>
    <p:sldId id="324" r:id="rId11"/>
    <p:sldId id="325" r:id="rId12"/>
    <p:sldId id="315" r:id="rId13"/>
    <p:sldId id="306" r:id="rId14"/>
    <p:sldId id="309" r:id="rId15"/>
    <p:sldId id="307" r:id="rId16"/>
    <p:sldId id="322" r:id="rId17"/>
    <p:sldId id="308" r:id="rId18"/>
    <p:sldId id="318" r:id="rId19"/>
    <p:sldId id="319" r:id="rId20"/>
    <p:sldId id="310" r:id="rId21"/>
    <p:sldId id="297" r:id="rId22"/>
    <p:sldId id="304" r:id="rId23"/>
    <p:sldId id="305" r:id="rId24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611DE0-B76A-480B-AFE2-FD8773FE2778}" v="2" dt="2021-02-22T17:16:25.8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08"/>
    <p:restoredTop sz="96327"/>
  </p:normalViewPr>
  <p:slideViewPr>
    <p:cSldViewPr snapToGrid="0" snapToObjects="1">
      <p:cViewPr varScale="1">
        <p:scale>
          <a:sx n="115" d="100"/>
          <a:sy n="115" d="100"/>
        </p:scale>
        <p:origin x="6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lisa Alongi" userId="49ee731e-5815-4464-bcf3-0870f41d2ebe" providerId="ADAL" clId="{10611DE0-B76A-480B-AFE2-FD8773FE2778}"/>
    <pc:docChg chg="undo custSel modSld">
      <pc:chgData name="Marilisa Alongi" userId="49ee731e-5815-4464-bcf3-0870f41d2ebe" providerId="ADAL" clId="{10611DE0-B76A-480B-AFE2-FD8773FE2778}" dt="2021-02-22T17:16:27.492" v="35" actId="207"/>
      <pc:docMkLst>
        <pc:docMk/>
      </pc:docMkLst>
      <pc:sldChg chg="modSp mod">
        <pc:chgData name="Marilisa Alongi" userId="49ee731e-5815-4464-bcf3-0870f41d2ebe" providerId="ADAL" clId="{10611DE0-B76A-480B-AFE2-FD8773FE2778}" dt="2021-02-22T17:05:07.698" v="2" actId="20577"/>
        <pc:sldMkLst>
          <pc:docMk/>
          <pc:sldMk cId="3439075821" sldId="266"/>
        </pc:sldMkLst>
        <pc:spChg chg="mod">
          <ac:chgData name="Marilisa Alongi" userId="49ee731e-5815-4464-bcf3-0870f41d2ebe" providerId="ADAL" clId="{10611DE0-B76A-480B-AFE2-FD8773FE2778}" dt="2021-02-22T17:05:07.698" v="2" actId="20577"/>
          <ac:spMkLst>
            <pc:docMk/>
            <pc:sldMk cId="3439075821" sldId="266"/>
            <ac:spMk id="8" creationId="{C5DED900-F183-2D4C-A052-47A8EF6E991F}"/>
          </ac:spMkLst>
        </pc:spChg>
      </pc:sldChg>
      <pc:sldChg chg="modSp mod">
        <pc:chgData name="Marilisa Alongi" userId="49ee731e-5815-4464-bcf3-0870f41d2ebe" providerId="ADAL" clId="{10611DE0-B76A-480B-AFE2-FD8773FE2778}" dt="2021-02-22T17:16:27.492" v="35" actId="207"/>
        <pc:sldMkLst>
          <pc:docMk/>
          <pc:sldMk cId="1937339380" sldId="267"/>
        </pc:sldMkLst>
        <pc:spChg chg="mod">
          <ac:chgData name="Marilisa Alongi" userId="49ee731e-5815-4464-bcf3-0870f41d2ebe" providerId="ADAL" clId="{10611DE0-B76A-480B-AFE2-FD8773FE2778}" dt="2021-02-22T17:04:47.553" v="0" actId="20577"/>
          <ac:spMkLst>
            <pc:docMk/>
            <pc:sldMk cId="1937339380" sldId="267"/>
            <ac:spMk id="4" creationId="{00000000-0000-0000-0000-000000000000}"/>
          </ac:spMkLst>
        </pc:spChg>
        <pc:spChg chg="mod">
          <ac:chgData name="Marilisa Alongi" userId="49ee731e-5815-4464-bcf3-0870f41d2ebe" providerId="ADAL" clId="{10611DE0-B76A-480B-AFE2-FD8773FE2778}" dt="2021-02-22T17:16:27.492" v="35" actId="207"/>
          <ac:spMkLst>
            <pc:docMk/>
            <pc:sldMk cId="1937339380" sldId="267"/>
            <ac:spMk id="7" creationId="{C5DED900-F183-2D4C-A052-47A8EF6E991F}"/>
          </ac:spMkLst>
        </pc:spChg>
      </pc:sldChg>
      <pc:sldChg chg="modSp mod">
        <pc:chgData name="Marilisa Alongi" userId="49ee731e-5815-4464-bcf3-0870f41d2ebe" providerId="ADAL" clId="{10611DE0-B76A-480B-AFE2-FD8773FE2778}" dt="2021-02-22T17:12:48.027" v="27" actId="113"/>
        <pc:sldMkLst>
          <pc:docMk/>
          <pc:sldMk cId="493506020" sldId="279"/>
        </pc:sldMkLst>
        <pc:spChg chg="mod">
          <ac:chgData name="Marilisa Alongi" userId="49ee731e-5815-4464-bcf3-0870f41d2ebe" providerId="ADAL" clId="{10611DE0-B76A-480B-AFE2-FD8773FE2778}" dt="2021-02-22T17:12:48.027" v="27" actId="113"/>
          <ac:spMkLst>
            <pc:docMk/>
            <pc:sldMk cId="493506020" sldId="279"/>
            <ac:spMk id="9" creationId="{00000000-0000-0000-0000-000000000000}"/>
          </ac:spMkLst>
        </pc:spChg>
      </pc:sldChg>
      <pc:sldChg chg="delSp modSp mod">
        <pc:chgData name="Marilisa Alongi" userId="49ee731e-5815-4464-bcf3-0870f41d2ebe" providerId="ADAL" clId="{10611DE0-B76A-480B-AFE2-FD8773FE2778}" dt="2021-02-22T17:13:54.148" v="30" actId="1076"/>
        <pc:sldMkLst>
          <pc:docMk/>
          <pc:sldMk cId="384312150" sldId="283"/>
        </pc:sldMkLst>
        <pc:spChg chg="mod">
          <ac:chgData name="Marilisa Alongi" userId="49ee731e-5815-4464-bcf3-0870f41d2ebe" providerId="ADAL" clId="{10611DE0-B76A-480B-AFE2-FD8773FE2778}" dt="2021-02-22T17:13:54.148" v="30" actId="1076"/>
          <ac:spMkLst>
            <pc:docMk/>
            <pc:sldMk cId="384312150" sldId="283"/>
            <ac:spMk id="6" creationId="{C5DED900-F183-2D4C-A052-47A8EF6E991F}"/>
          </ac:spMkLst>
        </pc:spChg>
        <pc:spChg chg="mod">
          <ac:chgData name="Marilisa Alongi" userId="49ee731e-5815-4464-bcf3-0870f41d2ebe" providerId="ADAL" clId="{10611DE0-B76A-480B-AFE2-FD8773FE2778}" dt="2021-02-22T17:09:07.956" v="18" actId="20577"/>
          <ac:spMkLst>
            <pc:docMk/>
            <pc:sldMk cId="384312150" sldId="283"/>
            <ac:spMk id="8" creationId="{00000000-0000-0000-0000-000000000000}"/>
          </ac:spMkLst>
        </pc:spChg>
        <pc:cxnChg chg="del">
          <ac:chgData name="Marilisa Alongi" userId="49ee731e-5815-4464-bcf3-0870f41d2ebe" providerId="ADAL" clId="{10611DE0-B76A-480B-AFE2-FD8773FE2778}" dt="2021-02-22T17:11:43.619" v="26" actId="478"/>
          <ac:cxnSpMkLst>
            <pc:docMk/>
            <pc:sldMk cId="384312150" sldId="283"/>
            <ac:cxnSpMk id="10" creationId="{8F86360C-9F4A-CF4E-9885-1F2528A26442}"/>
          </ac:cxnSpMkLst>
        </pc:cxnChg>
        <pc:cxnChg chg="del">
          <ac:chgData name="Marilisa Alongi" userId="49ee731e-5815-4464-bcf3-0870f41d2ebe" providerId="ADAL" clId="{10611DE0-B76A-480B-AFE2-FD8773FE2778}" dt="2021-02-22T17:11:41.976" v="25" actId="478"/>
          <ac:cxnSpMkLst>
            <pc:docMk/>
            <pc:sldMk cId="384312150" sldId="283"/>
            <ac:cxnSpMk id="12" creationId="{20E1A178-0632-9942-AFCB-F5D5A8EF6334}"/>
          </ac:cxnSpMkLst>
        </pc:cxnChg>
      </pc:sldChg>
      <pc:sldChg chg="modSp mod">
        <pc:chgData name="Marilisa Alongi" userId="49ee731e-5815-4464-bcf3-0870f41d2ebe" providerId="ADAL" clId="{10611DE0-B76A-480B-AFE2-FD8773FE2778}" dt="2021-02-22T17:07:56.433" v="13" actId="14100"/>
        <pc:sldMkLst>
          <pc:docMk/>
          <pc:sldMk cId="4100269495" sldId="284"/>
        </pc:sldMkLst>
        <pc:spChg chg="mod">
          <ac:chgData name="Marilisa Alongi" userId="49ee731e-5815-4464-bcf3-0870f41d2ebe" providerId="ADAL" clId="{10611DE0-B76A-480B-AFE2-FD8773FE2778}" dt="2021-02-22T17:07:56.433" v="13" actId="14100"/>
          <ac:spMkLst>
            <pc:docMk/>
            <pc:sldMk cId="4100269495" sldId="284"/>
            <ac:spMk id="9" creationId="{00000000-0000-0000-0000-000000000000}"/>
          </ac:spMkLst>
        </pc:spChg>
      </pc:sldChg>
      <pc:sldChg chg="addSp delSp modSp mod">
        <pc:chgData name="Marilisa Alongi" userId="49ee731e-5815-4464-bcf3-0870f41d2ebe" providerId="ADAL" clId="{10611DE0-B76A-480B-AFE2-FD8773FE2778}" dt="2021-02-22T17:15:15.355" v="32"/>
        <pc:sldMkLst>
          <pc:docMk/>
          <pc:sldMk cId="1955582917" sldId="286"/>
        </pc:sldMkLst>
        <pc:picChg chg="mod">
          <ac:chgData name="Marilisa Alongi" userId="49ee731e-5815-4464-bcf3-0870f41d2ebe" providerId="ADAL" clId="{10611DE0-B76A-480B-AFE2-FD8773FE2778}" dt="2021-02-22T17:10:19.269" v="19" actId="1076"/>
          <ac:picMkLst>
            <pc:docMk/>
            <pc:sldMk cId="1955582917" sldId="286"/>
            <ac:picMk id="2" creationId="{AF48B5E0-9268-604B-9F2D-D920F307C088}"/>
          </ac:picMkLst>
        </pc:picChg>
        <pc:picChg chg="add del mod">
          <ac:chgData name="Marilisa Alongi" userId="49ee731e-5815-4464-bcf3-0870f41d2ebe" providerId="ADAL" clId="{10611DE0-B76A-480B-AFE2-FD8773FE2778}" dt="2021-02-22T17:15:14.542" v="31" actId="478"/>
          <ac:picMkLst>
            <pc:docMk/>
            <pc:sldMk cId="1955582917" sldId="286"/>
            <ac:picMk id="5" creationId="{DA37CED1-4CE6-7441-8DEE-210B5BAED0C1}"/>
          </ac:picMkLst>
        </pc:picChg>
        <pc:picChg chg="add mod">
          <ac:chgData name="Marilisa Alongi" userId="49ee731e-5815-4464-bcf3-0870f41d2ebe" providerId="ADAL" clId="{10611DE0-B76A-480B-AFE2-FD8773FE2778}" dt="2021-02-22T17:15:15.355" v="32"/>
          <ac:picMkLst>
            <pc:docMk/>
            <pc:sldMk cId="1955582917" sldId="286"/>
            <ac:picMk id="6" creationId="{743CE5BE-7473-477F-BFE1-A03F0A1E44F0}"/>
          </ac:picMkLst>
        </pc:picChg>
        <pc:cxnChg chg="del">
          <ac:chgData name="Marilisa Alongi" userId="49ee731e-5815-4464-bcf3-0870f41d2ebe" providerId="ADAL" clId="{10611DE0-B76A-480B-AFE2-FD8773FE2778}" dt="2021-02-22T17:10:21.956" v="20" actId="478"/>
          <ac:cxnSpMkLst>
            <pc:docMk/>
            <pc:sldMk cId="1955582917" sldId="286"/>
            <ac:cxnSpMk id="3" creationId="{8F86360C-9F4A-CF4E-9885-1F2528A26442}"/>
          </ac:cxnSpMkLst>
        </pc:cxnChg>
        <pc:cxnChg chg="del">
          <ac:chgData name="Marilisa Alongi" userId="49ee731e-5815-4464-bcf3-0870f41d2ebe" providerId="ADAL" clId="{10611DE0-B76A-480B-AFE2-FD8773FE2778}" dt="2021-02-22T17:10:23.752" v="21" actId="478"/>
          <ac:cxnSpMkLst>
            <pc:docMk/>
            <pc:sldMk cId="1955582917" sldId="286"/>
            <ac:cxnSpMk id="4" creationId="{20E1A178-0632-9942-AFCB-F5D5A8EF6334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A06FA6-007C-B74E-9875-87CD6B8A32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BEB6634-5E3D-934A-A87A-8F0F91A31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2251668-5BBF-CC47-B771-D3509C4FD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A8EB9-81CC-5C49-9544-1EC13ECDF4C9}" type="datetimeFigureOut">
              <a:rPr lang="it-IT" smtClean="0"/>
              <a:t>16/07/2021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DAD76FA-715A-6546-ABE5-608AC7E02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18ADACF-446F-6643-B862-7E7E56A06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EDC1A-FFED-0C44-BAA7-04A4126DB4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7852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255C04-F100-F444-A01B-3AD3EE506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C7F1DE1-33EC-1C4A-8051-6AB881BE75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76970FB-E868-9440-9927-250B479F5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A8EB9-81CC-5C49-9544-1EC13ECDF4C9}" type="datetimeFigureOut">
              <a:rPr lang="it-IT" smtClean="0"/>
              <a:t>16/07/2021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A326095-28D1-DD45-99CB-B7896ED05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937E54B-5B82-C44F-98FA-F479F7C15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EDC1A-FFED-0C44-BAA7-04A4126DB4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5732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09A890A-A5D5-DF4C-A6CB-7EBBEE9089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B7915F7-67F7-9F42-A1AD-0B2C09A5A3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4EF97CF-42CC-4148-B38E-E6EBA495F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A8EB9-81CC-5C49-9544-1EC13ECDF4C9}" type="datetimeFigureOut">
              <a:rPr lang="it-IT" smtClean="0"/>
              <a:t>16/07/2021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133A655-2BEE-E942-AB51-6150E9A3C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FF4330B-9007-5D4D-8899-35EC70C6E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EDC1A-FFED-0C44-BAA7-04A4126DB4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5226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748974-6F3D-C34F-AC7B-0B0F9560E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8A31B34-6BA8-744C-B83B-66A1661C9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A18E0BC-DF5E-1246-BBF5-F02A6BEE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A8EB9-81CC-5C49-9544-1EC13ECDF4C9}" type="datetimeFigureOut">
              <a:rPr lang="it-IT" smtClean="0"/>
              <a:t>16/07/2021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4ACC3B7-0A9E-4E42-82AE-3565E4140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1882142-702B-B944-B235-47FCA7530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EDC1A-FFED-0C44-BAA7-04A4126DB4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6744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A8CC53-15A8-2B4B-A466-41CA68B50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F63EE3A-3792-604E-99D3-79FCCB41B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840D354-E489-0E42-AF72-78EC90061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A8EB9-81CC-5C49-9544-1EC13ECDF4C9}" type="datetimeFigureOut">
              <a:rPr lang="it-IT" smtClean="0"/>
              <a:t>16/07/2021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140A3D3-E0EB-4446-8E26-08CB5524C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A2B27EC-D77F-F347-8ECC-B5E048166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EDC1A-FFED-0C44-BAA7-04A4126DB4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7256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8B88FE-C28F-4942-8980-4F98692A5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AF31539-066A-3B48-8802-84D93D4CBE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7768C05-4A91-6646-A4B3-FE59EB386B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FC2F57F-5119-D545-AEAC-862EDAD38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A8EB9-81CC-5C49-9544-1EC13ECDF4C9}" type="datetimeFigureOut">
              <a:rPr lang="it-IT" smtClean="0"/>
              <a:t>16/07/2021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DAFA7AC-71B3-B241-8AF4-CE4A5EC9F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44CF5F7-2F9C-9E4A-885E-27325D522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EDC1A-FFED-0C44-BAA7-04A4126DB4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4060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13E3E8-0F56-CF4E-9E0C-B16AB2583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0BF0D51-E576-F649-926F-9405D04FB8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0059510-91E8-8340-A7AE-84F7914FAB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5E7E62C-D792-1E47-B8DC-3BB0D18F35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C086F2D-61D8-E64A-BECB-57FE6AE4AF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554483E-80EE-474B-B88A-42262D6C5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A8EB9-81CC-5C49-9544-1EC13ECDF4C9}" type="datetimeFigureOut">
              <a:rPr lang="it-IT" smtClean="0"/>
              <a:t>16/07/2021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F7D661C-62C4-524A-AEDD-2B49AC68B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BD184B2-D897-5F41-BB1D-25D4C22C9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EDC1A-FFED-0C44-BAA7-04A4126DB4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5515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B73F1A-DD20-C74F-8DBB-92C06CB70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5297753-FFF9-B14A-A62C-CB46C0037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A8EB9-81CC-5C49-9544-1EC13ECDF4C9}" type="datetimeFigureOut">
              <a:rPr lang="it-IT" smtClean="0"/>
              <a:t>16/07/2021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5DDC483-8EAE-5E41-B4F4-9F9E0A66E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AB5F7E9-70D2-354A-9C45-2AB071D8B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EDC1A-FFED-0C44-BAA7-04A4126DB4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1959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B79A341-8F6B-0741-A36E-4823FD86A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A8EB9-81CC-5C49-9544-1EC13ECDF4C9}" type="datetimeFigureOut">
              <a:rPr lang="it-IT" smtClean="0"/>
              <a:t>16/07/2021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D822CB5-FB86-134A-8F5B-98613B6FC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60CE50B-7058-6F47-891A-B88C1D7D1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EDC1A-FFED-0C44-BAA7-04A4126DB4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7326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0482AD-5D0B-2D44-A290-20EC9E3FC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E30BF6-6258-AE41-B6DA-01910DF8D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03B697A-1423-8C4A-B1CC-1EF64FC1F1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5CCDFCD-B61C-C74E-91C3-00B1FDAD4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A8EB9-81CC-5C49-9544-1EC13ECDF4C9}" type="datetimeFigureOut">
              <a:rPr lang="it-IT" smtClean="0"/>
              <a:t>16/07/2021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C41B5E1-9628-5544-B7F1-E11ABB88C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3984F14-FDEF-A345-9FDF-6787A911B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EDC1A-FFED-0C44-BAA7-04A4126DB4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869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A32D1A-92AE-9242-994D-70730BA0F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1E2132E-36AB-BE4E-888A-84C0FBA373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93CBDCD-5916-FC41-8B7A-EAA2AABC55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18DB824-E6DE-A64C-86F4-37B935F2F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A8EB9-81CC-5C49-9544-1EC13ECDF4C9}" type="datetimeFigureOut">
              <a:rPr lang="it-IT" smtClean="0"/>
              <a:t>16/07/2021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0D895C6-46CE-8149-84AE-63C2CBF89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A4FAA2D-B088-2F4A-81C0-71A55E678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EDC1A-FFED-0C44-BAA7-04A4126DB4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0376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7A81133-AE14-5144-BE3E-4230325FC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6F79952-8EA6-5D4D-8C2D-FB84D89EA4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1D59E37-94A3-0149-88B3-8B50A75099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A8EB9-81CC-5C49-9544-1EC13ECDF4C9}" type="datetimeFigureOut">
              <a:rPr lang="it-IT" smtClean="0"/>
              <a:t>16/07/2021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4456F73-C06F-7341-AFE9-1B1BED6CCE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5FE9983-A724-1D49-BEEC-331A2582BC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EDC1A-FFED-0C44-BAA7-04A4126DB4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300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ttore 1 2">
            <a:extLst>
              <a:ext uri="{FF2B5EF4-FFF2-40B4-BE49-F238E27FC236}">
                <a16:creationId xmlns:a16="http://schemas.microsoft.com/office/drawing/2014/main" id="{8F86360C-9F4A-CF4E-9885-1F2528A26442}"/>
              </a:ext>
            </a:extLst>
          </p:cNvPr>
          <p:cNvCxnSpPr>
            <a:cxnSpLocks/>
          </p:cNvCxnSpPr>
          <p:nvPr/>
        </p:nvCxnSpPr>
        <p:spPr>
          <a:xfrm>
            <a:off x="539400" y="391885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20E1A178-0632-9942-AFCB-F5D5A8EF6334}"/>
              </a:ext>
            </a:extLst>
          </p:cNvPr>
          <p:cNvCxnSpPr>
            <a:cxnSpLocks/>
          </p:cNvCxnSpPr>
          <p:nvPr/>
        </p:nvCxnSpPr>
        <p:spPr>
          <a:xfrm>
            <a:off x="539400" y="6466113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00E1F32-E860-C842-89EC-3F6755683B52}"/>
              </a:ext>
            </a:extLst>
          </p:cNvPr>
          <p:cNvSpPr txBox="1"/>
          <p:nvPr/>
        </p:nvSpPr>
        <p:spPr>
          <a:xfrm>
            <a:off x="539399" y="977981"/>
            <a:ext cx="7272574" cy="2833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020"/>
              </a:lnSpc>
            </a:pPr>
            <a:r>
              <a:rPr lang="it-IT" sz="8000" b="1" spc="-150" dirty="0">
                <a:solidFill>
                  <a:srgbClr val="0000FF"/>
                </a:solidFill>
                <a:latin typeface="Helvetica" pitchFamily="2" charset="0"/>
              </a:rPr>
              <a:t>Apertura</a:t>
            </a:r>
          </a:p>
          <a:p>
            <a:pPr>
              <a:lnSpc>
                <a:spcPts val="7020"/>
              </a:lnSpc>
            </a:pPr>
            <a:r>
              <a:rPr lang="it-IT" sz="8000" b="1" spc="-150" dirty="0">
                <a:solidFill>
                  <a:srgbClr val="0000FF"/>
                </a:solidFill>
                <a:latin typeface="Helvetica" pitchFamily="2" charset="0"/>
              </a:rPr>
              <a:t>iscrizioni</a:t>
            </a:r>
            <a:r>
              <a:rPr lang="it-IT" sz="8000" b="1" spc="-150" dirty="0">
                <a:solidFill>
                  <a:srgbClr val="000000"/>
                </a:solidFill>
                <a:latin typeface="Helvetica" pitchFamily="2" charset="0"/>
              </a:rPr>
              <a:t/>
            </a:r>
            <a:br>
              <a:rPr lang="it-IT" sz="8000" b="1" spc="-150" dirty="0">
                <a:solidFill>
                  <a:srgbClr val="000000"/>
                </a:solidFill>
                <a:latin typeface="Helvetica" pitchFamily="2" charset="0"/>
              </a:rPr>
            </a:br>
            <a:r>
              <a:rPr lang="it-IT" sz="8000" b="1" spc="-150" dirty="0">
                <a:solidFill>
                  <a:srgbClr val="000000"/>
                </a:solidFill>
                <a:latin typeface="Helvetica" pitchFamily="2" charset="0"/>
                <a:cs typeface="Arial" panose="020B0604020202020204" pitchFamily="34" charset="0"/>
              </a:rPr>
              <a:t>2021/22</a:t>
            </a:r>
            <a:endParaRPr lang="it-IT" sz="8000" b="1" spc="-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144BD7A7-809A-DB4D-B075-8EBABF9973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785" y="4963567"/>
            <a:ext cx="3000516" cy="1219951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A046C2A6-EAF1-5A4E-8A04-B2C7BA46539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467" t="26867" r="17078" b="24836"/>
          <a:stretch/>
        </p:blipFill>
        <p:spPr>
          <a:xfrm>
            <a:off x="8309810" y="1039226"/>
            <a:ext cx="3166152" cy="3207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804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067D2CCB-04C6-4D43-9AD3-E4B79E799B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6759408"/>
              </p:ext>
            </p:extLst>
          </p:nvPr>
        </p:nvGraphicFramePr>
        <p:xfrm>
          <a:off x="539399" y="2376207"/>
          <a:ext cx="11021106" cy="38340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21947">
                  <a:extLst>
                    <a:ext uri="{9D8B030D-6E8A-4147-A177-3AD203B41FA5}">
                      <a16:colId xmlns:a16="http://schemas.microsoft.com/office/drawing/2014/main" val="3374384887"/>
                    </a:ext>
                  </a:extLst>
                </a:gridCol>
                <a:gridCol w="4325457">
                  <a:extLst>
                    <a:ext uri="{9D8B030D-6E8A-4147-A177-3AD203B41FA5}">
                      <a16:colId xmlns:a16="http://schemas.microsoft.com/office/drawing/2014/main" val="3944487109"/>
                    </a:ext>
                  </a:extLst>
                </a:gridCol>
                <a:gridCol w="3673702">
                  <a:extLst>
                    <a:ext uri="{9D8B030D-6E8A-4147-A177-3AD203B41FA5}">
                      <a16:colId xmlns:a16="http://schemas.microsoft.com/office/drawing/2014/main" val="117307377"/>
                    </a:ext>
                  </a:extLst>
                </a:gridCol>
              </a:tblGrid>
              <a:tr h="389063"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SCADENZA ISCRIZIONI AL TEST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DEL TEST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08263863"/>
                  </a:ext>
                </a:extLst>
              </a:tr>
              <a:tr h="950894">
                <a:tc>
                  <a:txBody>
                    <a:bodyPr/>
                    <a:lstStyle/>
                    <a:p>
                      <a:r>
                        <a:rPr lang="it-IT" sz="1800" b="1" i="0" dirty="0">
                          <a:solidFill>
                            <a:schemeClr val="tx1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Medicina </a:t>
                      </a:r>
                      <a:br>
                        <a:rPr lang="it-IT" sz="1800" b="1" i="0" dirty="0">
                          <a:solidFill>
                            <a:schemeClr val="tx1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</a:br>
                      <a:r>
                        <a:rPr lang="it-IT" sz="1800" b="1" i="0" dirty="0">
                          <a:solidFill>
                            <a:schemeClr val="tx1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e Chirurgia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480"/>
                        </a:lnSpc>
                      </a:pPr>
                      <a:r>
                        <a:rPr lang="it-IT" sz="2400" b="1" i="0" dirty="0">
                          <a:solidFill>
                            <a:srgbClr val="0000FF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22 luglio </a:t>
                      </a:r>
                      <a:r>
                        <a:rPr lang="it-IT" sz="2400" b="0" i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it-IT" sz="2400" b="0" i="0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Universitaly</a:t>
                      </a:r>
                      <a:r>
                        <a:rPr lang="it-IT" sz="2400" b="0" i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  <a:r>
                        <a:rPr lang="it-IT" sz="2400" b="1" i="0" dirty="0">
                          <a:solidFill>
                            <a:srgbClr val="0000FF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/>
                      </a:r>
                      <a:br>
                        <a:rPr lang="it-IT" sz="2400" b="1" i="0" dirty="0">
                          <a:solidFill>
                            <a:srgbClr val="0000FF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</a:br>
                      <a:r>
                        <a:rPr lang="it-IT" sz="2400" b="1" i="0" dirty="0">
                          <a:solidFill>
                            <a:srgbClr val="0000FF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26 luglio </a:t>
                      </a:r>
                      <a:r>
                        <a:rPr lang="it-IT" sz="2400" b="0" i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it-IT" sz="2400" b="0" i="0" dirty="0" err="1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Uniud</a:t>
                      </a:r>
                      <a:r>
                        <a:rPr lang="it-IT" sz="2400" b="0" i="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it-IT" sz="2400" b="0" i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480"/>
                        </a:lnSpc>
                      </a:pPr>
                      <a:r>
                        <a:rPr lang="it-IT" sz="2400" b="1" i="0" dirty="0">
                          <a:solidFill>
                            <a:srgbClr val="0000FF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3 settembre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2111806"/>
                  </a:ext>
                </a:extLst>
              </a:tr>
              <a:tr h="782316">
                <a:tc>
                  <a:txBody>
                    <a:bodyPr/>
                    <a:lstStyle/>
                    <a:p>
                      <a:r>
                        <a:rPr lang="it-IT" sz="1800" b="1" i="0" dirty="0">
                          <a:solidFill>
                            <a:schemeClr val="tx1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Scienze </a:t>
                      </a:r>
                      <a:br>
                        <a:rPr lang="it-IT" sz="1800" b="1" i="0" dirty="0">
                          <a:solidFill>
                            <a:schemeClr val="tx1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</a:br>
                      <a:r>
                        <a:rPr lang="it-IT" sz="1800" b="1" i="0" dirty="0">
                          <a:solidFill>
                            <a:schemeClr val="tx1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della Formazione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480"/>
                        </a:lnSpc>
                      </a:pPr>
                      <a:r>
                        <a:rPr lang="it-IT" sz="2400" b="1" i="0" dirty="0">
                          <a:solidFill>
                            <a:srgbClr val="0000FF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23 agosto</a:t>
                      </a:r>
                      <a:endParaRPr lang="it-IT" sz="2400" b="1" i="0" dirty="0">
                        <a:solidFill>
                          <a:schemeClr val="tx1"/>
                        </a:solidFill>
                        <a:latin typeface="Arial Black" panose="020B0604020202020204" pitchFamily="34" charset="0"/>
                        <a:cs typeface="Arial Black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4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1" i="0" dirty="0">
                          <a:solidFill>
                            <a:srgbClr val="0000FF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17 settembre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88707181"/>
                  </a:ext>
                </a:extLst>
              </a:tr>
              <a:tr h="752467">
                <a:tc>
                  <a:txBody>
                    <a:bodyPr/>
                    <a:lstStyle/>
                    <a:p>
                      <a:r>
                        <a:rPr lang="it-IT" sz="1800" b="1" i="0" dirty="0">
                          <a:solidFill>
                            <a:schemeClr val="tx1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Scienze </a:t>
                      </a:r>
                      <a:br>
                        <a:rPr lang="it-IT" sz="1800" b="1" i="0" dirty="0">
                          <a:solidFill>
                            <a:schemeClr val="tx1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</a:br>
                      <a:r>
                        <a:rPr lang="it-IT" sz="1800" b="1" i="0" dirty="0">
                          <a:solidFill>
                            <a:schemeClr val="tx1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dell’architettura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480"/>
                        </a:lnSpc>
                      </a:pPr>
                      <a:r>
                        <a:rPr lang="it-IT" sz="2400" b="1" i="0" dirty="0">
                          <a:solidFill>
                            <a:srgbClr val="0000FF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31 agosto</a:t>
                      </a:r>
                      <a:endParaRPr lang="it-IT" sz="2400" b="1" i="0" dirty="0">
                        <a:solidFill>
                          <a:schemeClr val="tx1"/>
                        </a:solidFill>
                        <a:latin typeface="Arial Black" panose="020B0604020202020204" pitchFamily="34" charset="0"/>
                        <a:cs typeface="Arial Black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4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1" i="0" dirty="0">
                          <a:solidFill>
                            <a:srgbClr val="0000FF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10 settembre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57344584"/>
                  </a:ext>
                </a:extLst>
              </a:tr>
              <a:tr h="959333">
                <a:tc>
                  <a:txBody>
                    <a:bodyPr/>
                    <a:lstStyle/>
                    <a:p>
                      <a:r>
                        <a:rPr lang="it-IT" sz="1800" b="1" i="0" dirty="0">
                          <a:solidFill>
                            <a:schemeClr val="tx1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Professioni </a:t>
                      </a:r>
                      <a:br>
                        <a:rPr lang="it-IT" sz="1800" b="1" i="0" dirty="0">
                          <a:solidFill>
                            <a:schemeClr val="tx1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</a:br>
                      <a:r>
                        <a:rPr lang="it-IT" sz="1800" b="1" i="0" dirty="0">
                          <a:solidFill>
                            <a:schemeClr val="tx1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sanitarie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480"/>
                        </a:lnSpc>
                      </a:pPr>
                      <a:r>
                        <a:rPr lang="it-IT" sz="2400" b="1" i="0" dirty="0">
                          <a:solidFill>
                            <a:srgbClr val="0000FF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16 agosto</a:t>
                      </a:r>
                      <a:endParaRPr lang="it-IT" sz="2400" b="1" i="0" dirty="0">
                        <a:solidFill>
                          <a:schemeClr val="tx1"/>
                        </a:solidFill>
                        <a:latin typeface="Arial Black" panose="020B0604020202020204" pitchFamily="34" charset="0"/>
                        <a:cs typeface="Arial Black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480"/>
                        </a:lnSpc>
                      </a:pPr>
                      <a:r>
                        <a:rPr lang="it-IT" sz="2400" b="1" i="0" dirty="0">
                          <a:solidFill>
                            <a:srgbClr val="0000FF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14 settembre</a:t>
                      </a:r>
                      <a:endParaRPr lang="it-IT" sz="2400" b="1" i="0" dirty="0">
                        <a:solidFill>
                          <a:schemeClr val="tx1"/>
                        </a:solidFill>
                        <a:latin typeface="Arial Black" panose="020B0604020202020204" pitchFamily="34" charset="0"/>
                        <a:cs typeface="Arial Black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5985908"/>
                  </a:ext>
                </a:extLst>
              </a:tr>
            </a:tbl>
          </a:graphicData>
        </a:graphic>
      </p:graphicFrame>
      <p:cxnSp>
        <p:nvCxnSpPr>
          <p:cNvPr id="3" name="Connettore 1 2">
            <a:extLst>
              <a:ext uri="{FF2B5EF4-FFF2-40B4-BE49-F238E27FC236}">
                <a16:creationId xmlns:a16="http://schemas.microsoft.com/office/drawing/2014/main" id="{8F86360C-9F4A-CF4E-9885-1F2528A26442}"/>
              </a:ext>
            </a:extLst>
          </p:cNvPr>
          <p:cNvCxnSpPr>
            <a:cxnSpLocks/>
          </p:cNvCxnSpPr>
          <p:nvPr/>
        </p:nvCxnSpPr>
        <p:spPr>
          <a:xfrm>
            <a:off x="539400" y="1215093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20E1A178-0632-9942-AFCB-F5D5A8EF6334}"/>
              </a:ext>
            </a:extLst>
          </p:cNvPr>
          <p:cNvCxnSpPr>
            <a:cxnSpLocks/>
          </p:cNvCxnSpPr>
          <p:nvPr/>
        </p:nvCxnSpPr>
        <p:spPr>
          <a:xfrm>
            <a:off x="539400" y="6466113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00E1F32-E860-C842-89EC-3F6755683B52}"/>
              </a:ext>
            </a:extLst>
          </p:cNvPr>
          <p:cNvSpPr txBox="1"/>
          <p:nvPr/>
        </p:nvSpPr>
        <p:spPr>
          <a:xfrm>
            <a:off x="539400" y="529396"/>
            <a:ext cx="12665379" cy="6185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20"/>
              </a:lnSpc>
            </a:pPr>
            <a: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  <a:t>Scadenze </a:t>
            </a:r>
            <a:r>
              <a:rPr lang="it-IT" sz="4000" dirty="0">
                <a:solidFill>
                  <a:srgbClr val="0000FF"/>
                </a:solidFill>
                <a:latin typeface="Helvetica" pitchFamily="2" charset="0"/>
              </a:rPr>
              <a:t>2021/22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DA5C4A8-7F12-E641-B94C-C5D4CAF72135}"/>
              </a:ext>
            </a:extLst>
          </p:cNvPr>
          <p:cNvSpPr txBox="1"/>
          <p:nvPr/>
        </p:nvSpPr>
        <p:spPr>
          <a:xfrm>
            <a:off x="1243557" y="-1750302"/>
            <a:ext cx="3135937" cy="1182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466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STUDENTI 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ISCRITTI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3A5E6EE5-BA5F-5040-8711-A4E79C56A52E}"/>
              </a:ext>
            </a:extLst>
          </p:cNvPr>
          <p:cNvSpPr txBox="1"/>
          <p:nvPr/>
        </p:nvSpPr>
        <p:spPr>
          <a:xfrm>
            <a:off x="8424568" y="-2001604"/>
            <a:ext cx="3135937" cy="1182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171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IMMATRICOLAZIONI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IN LOCO PRENOTATE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FF1FC8A4-9008-B54F-A14A-91358FD828D6}"/>
              </a:ext>
            </a:extLst>
          </p:cNvPr>
          <p:cNvSpPr txBox="1"/>
          <p:nvPr/>
        </p:nvSpPr>
        <p:spPr>
          <a:xfrm>
            <a:off x="4632450" y="-1807961"/>
            <a:ext cx="2534359" cy="1426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270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ISCRITTI IN PRESENZA</a:t>
            </a: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BDC8A139-C88A-1C48-BD2B-0A2E40ED8840}"/>
              </a:ext>
            </a:extLst>
          </p:cNvPr>
          <p:cNvSpPr txBox="1"/>
          <p:nvPr/>
        </p:nvSpPr>
        <p:spPr>
          <a:xfrm>
            <a:off x="539399" y="1433229"/>
            <a:ext cx="12665379" cy="1131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20"/>
              </a:lnSpc>
            </a:pPr>
            <a:r>
              <a:rPr lang="it-IT" sz="2400" b="1" dirty="0">
                <a:solidFill>
                  <a:srgbClr val="0000FF"/>
                </a:solidFill>
                <a:latin typeface="Helvetica" pitchFamily="2" charset="0"/>
              </a:rPr>
              <a:t>CORSI AD ACCESSO PROGRAMMATO NAZIONALE</a:t>
            </a:r>
          </a:p>
          <a:p>
            <a:pPr>
              <a:lnSpc>
                <a:spcPts val="4020"/>
              </a:lnSpc>
            </a:pPr>
            <a:endParaRPr lang="it-IT" sz="4000" b="1" dirty="0">
              <a:solidFill>
                <a:srgbClr val="0000FF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682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067D2CCB-04C6-4D43-9AD3-E4B79E799B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508350"/>
              </p:ext>
            </p:extLst>
          </p:nvPr>
        </p:nvGraphicFramePr>
        <p:xfrm>
          <a:off x="539399" y="2376207"/>
          <a:ext cx="11021106" cy="157469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67439">
                  <a:extLst>
                    <a:ext uri="{9D8B030D-6E8A-4147-A177-3AD203B41FA5}">
                      <a16:colId xmlns:a16="http://schemas.microsoft.com/office/drawing/2014/main" val="3374384887"/>
                    </a:ext>
                  </a:extLst>
                </a:gridCol>
                <a:gridCol w="3260785">
                  <a:extLst>
                    <a:ext uri="{9D8B030D-6E8A-4147-A177-3AD203B41FA5}">
                      <a16:colId xmlns:a16="http://schemas.microsoft.com/office/drawing/2014/main" val="3944487109"/>
                    </a:ext>
                  </a:extLst>
                </a:gridCol>
                <a:gridCol w="3192882">
                  <a:extLst>
                    <a:ext uri="{9D8B030D-6E8A-4147-A177-3AD203B41FA5}">
                      <a16:colId xmlns:a16="http://schemas.microsoft.com/office/drawing/2014/main" val="117307377"/>
                    </a:ext>
                  </a:extLst>
                </a:gridCol>
              </a:tblGrid>
              <a:tr h="389063"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 ENTRO 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ISCRIZIONI ENTRO 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08263863"/>
                  </a:ext>
                </a:extLst>
              </a:tr>
              <a:tr h="530021">
                <a:tc>
                  <a:txBody>
                    <a:bodyPr/>
                    <a:lstStyle/>
                    <a:p>
                      <a:r>
                        <a:rPr lang="it-IT" sz="1800" b="1" i="0" dirty="0">
                          <a:solidFill>
                            <a:schemeClr val="tx1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Biotecnologie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480"/>
                        </a:lnSpc>
                      </a:pPr>
                      <a:r>
                        <a:rPr lang="it-IT" sz="2400" b="1" i="0">
                          <a:solidFill>
                            <a:srgbClr val="0000FF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2 </a:t>
                      </a:r>
                      <a:r>
                        <a:rPr lang="it-IT" sz="2400" b="1" i="0" dirty="0">
                          <a:solidFill>
                            <a:srgbClr val="0000FF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settembre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480"/>
                        </a:lnSpc>
                      </a:pPr>
                      <a:r>
                        <a:rPr lang="it-IT" sz="2400" b="1" i="0" dirty="0">
                          <a:solidFill>
                            <a:srgbClr val="0000FF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3 settembre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2111806"/>
                  </a:ext>
                </a:extLst>
              </a:tr>
              <a:tr h="655607">
                <a:tc>
                  <a:txBody>
                    <a:bodyPr/>
                    <a:lstStyle/>
                    <a:p>
                      <a:r>
                        <a:rPr lang="it-IT" sz="1800" b="1" i="0" spc="-50" baseline="0" dirty="0">
                          <a:solidFill>
                            <a:schemeClr val="tx1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Tecniche dell’edilizia e del territorio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480"/>
                        </a:lnSpc>
                      </a:pPr>
                      <a:r>
                        <a:rPr lang="it-IT" sz="2400" b="1" i="0" dirty="0">
                          <a:solidFill>
                            <a:srgbClr val="0000FF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9 settembre</a:t>
                      </a:r>
                      <a:endParaRPr lang="it-IT" sz="2400" b="1" i="0" dirty="0">
                        <a:solidFill>
                          <a:schemeClr val="tx1"/>
                        </a:solidFill>
                        <a:latin typeface="Arial Black" panose="020B0604020202020204" pitchFamily="34" charset="0"/>
                        <a:cs typeface="Arial Black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4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1" i="0" dirty="0">
                          <a:solidFill>
                            <a:srgbClr val="0000FF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13 settembre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88707181"/>
                  </a:ext>
                </a:extLst>
              </a:tr>
            </a:tbl>
          </a:graphicData>
        </a:graphic>
      </p:graphicFrame>
      <p:cxnSp>
        <p:nvCxnSpPr>
          <p:cNvPr id="3" name="Connettore 1 2">
            <a:extLst>
              <a:ext uri="{FF2B5EF4-FFF2-40B4-BE49-F238E27FC236}">
                <a16:creationId xmlns:a16="http://schemas.microsoft.com/office/drawing/2014/main" id="{8F86360C-9F4A-CF4E-9885-1F2528A26442}"/>
              </a:ext>
            </a:extLst>
          </p:cNvPr>
          <p:cNvCxnSpPr>
            <a:cxnSpLocks/>
          </p:cNvCxnSpPr>
          <p:nvPr/>
        </p:nvCxnSpPr>
        <p:spPr>
          <a:xfrm>
            <a:off x="539400" y="1215093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20E1A178-0632-9942-AFCB-F5D5A8EF6334}"/>
              </a:ext>
            </a:extLst>
          </p:cNvPr>
          <p:cNvCxnSpPr>
            <a:cxnSpLocks/>
          </p:cNvCxnSpPr>
          <p:nvPr/>
        </p:nvCxnSpPr>
        <p:spPr>
          <a:xfrm>
            <a:off x="539400" y="6466113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00E1F32-E860-C842-89EC-3F6755683B52}"/>
              </a:ext>
            </a:extLst>
          </p:cNvPr>
          <p:cNvSpPr txBox="1"/>
          <p:nvPr/>
        </p:nvSpPr>
        <p:spPr>
          <a:xfrm>
            <a:off x="539400" y="529396"/>
            <a:ext cx="12665379" cy="6185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20"/>
              </a:lnSpc>
            </a:pPr>
            <a: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  <a:t>Scadenze </a:t>
            </a:r>
            <a:r>
              <a:rPr lang="it-IT" sz="4000" dirty="0">
                <a:solidFill>
                  <a:srgbClr val="0000FF"/>
                </a:solidFill>
                <a:latin typeface="Helvetica" pitchFamily="2" charset="0"/>
              </a:rPr>
              <a:t>2021/22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BDC8A139-C88A-1C48-BD2B-0A2E40ED8840}"/>
              </a:ext>
            </a:extLst>
          </p:cNvPr>
          <p:cNvSpPr txBox="1"/>
          <p:nvPr/>
        </p:nvSpPr>
        <p:spPr>
          <a:xfrm>
            <a:off x="539399" y="1433229"/>
            <a:ext cx="12665379" cy="561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20"/>
              </a:lnSpc>
            </a:pPr>
            <a:r>
              <a:rPr lang="it-IT" sz="2400" b="1" dirty="0">
                <a:solidFill>
                  <a:srgbClr val="0000FF"/>
                </a:solidFill>
                <a:latin typeface="Helvetica" pitchFamily="2" charset="0"/>
              </a:rPr>
              <a:t>CORSI AD ACCESSO PROGRAMMATO LOCALE</a:t>
            </a:r>
          </a:p>
        </p:txBody>
      </p:sp>
      <p:graphicFrame>
        <p:nvGraphicFramePr>
          <p:cNvPr id="10" name="Tabella 4">
            <a:extLst>
              <a:ext uri="{FF2B5EF4-FFF2-40B4-BE49-F238E27FC236}">
                <a16:creationId xmlns:a16="http://schemas.microsoft.com/office/drawing/2014/main" id="{0F261A03-396D-F644-B7C3-8F525C7134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300422"/>
              </p:ext>
            </p:extLst>
          </p:nvPr>
        </p:nvGraphicFramePr>
        <p:xfrm>
          <a:off x="539399" y="4496673"/>
          <a:ext cx="11021106" cy="16625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67439">
                  <a:extLst>
                    <a:ext uri="{9D8B030D-6E8A-4147-A177-3AD203B41FA5}">
                      <a16:colId xmlns:a16="http://schemas.microsoft.com/office/drawing/2014/main" val="3374384887"/>
                    </a:ext>
                  </a:extLst>
                </a:gridCol>
                <a:gridCol w="3260785">
                  <a:extLst>
                    <a:ext uri="{9D8B030D-6E8A-4147-A177-3AD203B41FA5}">
                      <a16:colId xmlns:a16="http://schemas.microsoft.com/office/drawing/2014/main" val="3944487109"/>
                    </a:ext>
                  </a:extLst>
                </a:gridCol>
                <a:gridCol w="3192882">
                  <a:extLst>
                    <a:ext uri="{9D8B030D-6E8A-4147-A177-3AD203B41FA5}">
                      <a16:colId xmlns:a16="http://schemas.microsoft.com/office/drawing/2014/main" val="117307377"/>
                    </a:ext>
                  </a:extLst>
                </a:gridCol>
              </a:tblGrid>
              <a:tr h="389063"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SCADENZA ISCRIZIONI AL TEST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DEL TEST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08263863"/>
                  </a:ext>
                </a:extLst>
              </a:tr>
              <a:tr h="611317">
                <a:tc>
                  <a:txBody>
                    <a:bodyPr/>
                    <a:lstStyle/>
                    <a:p>
                      <a:r>
                        <a:rPr lang="it-IT" sz="1800" b="1" i="0" dirty="0">
                          <a:solidFill>
                            <a:schemeClr val="tx1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Scienze motorie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480"/>
                        </a:lnSpc>
                      </a:pPr>
                      <a:r>
                        <a:rPr lang="it-IT" sz="2400" b="1" i="0" dirty="0">
                          <a:solidFill>
                            <a:srgbClr val="0000FF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16 agosto</a:t>
                      </a:r>
                      <a:endParaRPr lang="it-IT" sz="2400" b="1" i="0" dirty="0">
                        <a:solidFill>
                          <a:schemeClr val="tx1"/>
                        </a:solidFill>
                        <a:latin typeface="Arial Black" panose="020B0604020202020204" pitchFamily="34" charset="0"/>
                        <a:cs typeface="Arial Black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4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1" i="0" dirty="0">
                          <a:solidFill>
                            <a:srgbClr val="0000FF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14 settembre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57344584"/>
                  </a:ext>
                </a:extLst>
              </a:tr>
              <a:tr h="662208">
                <a:tc>
                  <a:txBody>
                    <a:bodyPr/>
                    <a:lstStyle/>
                    <a:p>
                      <a:r>
                        <a:rPr lang="it-IT" sz="1800" b="1" i="0" dirty="0">
                          <a:solidFill>
                            <a:schemeClr val="tx1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Mediazione culturale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480"/>
                        </a:lnSpc>
                      </a:pPr>
                      <a:r>
                        <a:rPr lang="it-IT" sz="2400" b="1" i="0" dirty="0">
                          <a:solidFill>
                            <a:srgbClr val="0000FF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20 agosto</a:t>
                      </a:r>
                      <a:endParaRPr lang="it-IT" sz="2400" b="1" i="0" dirty="0">
                        <a:solidFill>
                          <a:schemeClr val="tx1"/>
                        </a:solidFill>
                        <a:latin typeface="Arial Black" panose="020B0604020202020204" pitchFamily="34" charset="0"/>
                        <a:cs typeface="Arial Black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480"/>
                        </a:lnSpc>
                      </a:pPr>
                      <a:r>
                        <a:rPr lang="it-IT" sz="2400" b="1" i="0" dirty="0">
                          <a:solidFill>
                            <a:srgbClr val="0000FF"/>
                          </a:solidFill>
                          <a:latin typeface="Arial Black" panose="020B0604020202020204" pitchFamily="34" charset="0"/>
                          <a:cs typeface="Arial Black" panose="020B0604020202020204" pitchFamily="34" charset="0"/>
                        </a:rPr>
                        <a:t>7 settembre</a:t>
                      </a:r>
                      <a:endParaRPr lang="it-IT" sz="2400" b="1" i="0" dirty="0">
                        <a:solidFill>
                          <a:schemeClr val="tx1"/>
                        </a:solidFill>
                        <a:latin typeface="Arial Black" panose="020B0604020202020204" pitchFamily="34" charset="0"/>
                        <a:cs typeface="Arial Black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5985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2481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ttore 1 2">
            <a:extLst>
              <a:ext uri="{FF2B5EF4-FFF2-40B4-BE49-F238E27FC236}">
                <a16:creationId xmlns:a16="http://schemas.microsoft.com/office/drawing/2014/main" id="{8F86360C-9F4A-CF4E-9885-1F2528A26442}"/>
              </a:ext>
            </a:extLst>
          </p:cNvPr>
          <p:cNvCxnSpPr>
            <a:cxnSpLocks/>
          </p:cNvCxnSpPr>
          <p:nvPr/>
        </p:nvCxnSpPr>
        <p:spPr>
          <a:xfrm>
            <a:off x="539400" y="1215093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20E1A178-0632-9942-AFCB-F5D5A8EF6334}"/>
              </a:ext>
            </a:extLst>
          </p:cNvPr>
          <p:cNvCxnSpPr>
            <a:cxnSpLocks/>
          </p:cNvCxnSpPr>
          <p:nvPr/>
        </p:nvCxnSpPr>
        <p:spPr>
          <a:xfrm>
            <a:off x="4632450" y="1819883"/>
            <a:ext cx="0" cy="42427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00E1F32-E860-C842-89EC-3F6755683B52}"/>
              </a:ext>
            </a:extLst>
          </p:cNvPr>
          <p:cNvSpPr txBox="1"/>
          <p:nvPr/>
        </p:nvSpPr>
        <p:spPr>
          <a:xfrm>
            <a:off x="539400" y="529396"/>
            <a:ext cx="12665379" cy="6185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20"/>
              </a:lnSpc>
            </a:pPr>
            <a: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  <a:t>Scadenze </a:t>
            </a:r>
            <a:r>
              <a:rPr lang="it-IT" sz="4000" dirty="0">
                <a:solidFill>
                  <a:srgbClr val="0000FF"/>
                </a:solidFill>
                <a:latin typeface="Helvetica" pitchFamily="2" charset="0"/>
              </a:rPr>
              <a:t>2021/22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BDC8A139-C88A-1C48-BD2B-0A2E40ED8840}"/>
              </a:ext>
            </a:extLst>
          </p:cNvPr>
          <p:cNvSpPr txBox="1"/>
          <p:nvPr/>
        </p:nvSpPr>
        <p:spPr>
          <a:xfrm>
            <a:off x="539400" y="1780958"/>
            <a:ext cx="4834706" cy="1946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20"/>
              </a:lnSpc>
            </a:pPr>
            <a:r>
              <a:rPr lang="it-IT" sz="2400" b="1" dirty="0">
                <a:solidFill>
                  <a:srgbClr val="0000FF"/>
                </a:solidFill>
                <a:latin typeface="Helvetica" pitchFamily="2" charset="0"/>
              </a:rPr>
              <a:t>CORSI AD </a:t>
            </a:r>
            <a:br>
              <a:rPr lang="it-IT" sz="2400" b="1" dirty="0">
                <a:solidFill>
                  <a:srgbClr val="0000FF"/>
                </a:solidFill>
                <a:latin typeface="Helvetica" pitchFamily="2" charset="0"/>
              </a:rPr>
            </a:br>
            <a:r>
              <a:rPr lang="it-IT" sz="2400" b="1" dirty="0">
                <a:solidFill>
                  <a:srgbClr val="0000FF"/>
                </a:solidFill>
                <a:latin typeface="Helvetica" pitchFamily="2" charset="0"/>
              </a:rPr>
              <a:t>ACCESSO LIBERO </a:t>
            </a:r>
          </a:p>
          <a:p>
            <a:pPr>
              <a:lnSpc>
                <a:spcPts val="2420"/>
              </a:lnSpc>
            </a:pPr>
            <a:endParaRPr lang="it-IT" sz="2400" b="1" dirty="0">
              <a:solidFill>
                <a:srgbClr val="0000FF"/>
              </a:solidFill>
              <a:latin typeface="Helvetica" pitchFamily="2" charset="0"/>
            </a:endParaRPr>
          </a:p>
          <a:p>
            <a:pPr>
              <a:lnSpc>
                <a:spcPts val="2420"/>
              </a:lnSpc>
            </a:pPr>
            <a:r>
              <a:rPr lang="it-IT" sz="2400" dirty="0">
                <a:solidFill>
                  <a:srgbClr val="0000FF"/>
                </a:solidFill>
                <a:latin typeface="Helvetica" pitchFamily="2" charset="0"/>
              </a:rPr>
              <a:t>TEST DI VALUTAZIONE </a:t>
            </a:r>
            <a:br>
              <a:rPr lang="it-IT" sz="2400" dirty="0">
                <a:solidFill>
                  <a:srgbClr val="0000FF"/>
                </a:solidFill>
                <a:latin typeface="Helvetica" pitchFamily="2" charset="0"/>
              </a:rPr>
            </a:br>
            <a:r>
              <a:rPr lang="it-IT" sz="2400" dirty="0">
                <a:solidFill>
                  <a:srgbClr val="0000FF"/>
                </a:solidFill>
                <a:latin typeface="Helvetica" pitchFamily="2" charset="0"/>
              </a:rPr>
              <a:t>LOCALI O TOLC </a:t>
            </a:r>
            <a:br>
              <a:rPr lang="it-IT" sz="2400" dirty="0">
                <a:solidFill>
                  <a:srgbClr val="0000FF"/>
                </a:solidFill>
                <a:latin typeface="Helvetica" pitchFamily="2" charset="0"/>
              </a:rPr>
            </a:br>
            <a:r>
              <a:rPr lang="it-IT" sz="2400" dirty="0">
                <a:solidFill>
                  <a:srgbClr val="0000FF"/>
                </a:solidFill>
                <a:latin typeface="Helvetica" pitchFamily="2" charset="0"/>
              </a:rPr>
              <a:t>OBBLIGATORI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A795561A-ADF4-6741-9359-9DE46B08A835}"/>
              </a:ext>
            </a:extLst>
          </p:cNvPr>
          <p:cNvSpPr txBox="1"/>
          <p:nvPr/>
        </p:nvSpPr>
        <p:spPr>
          <a:xfrm>
            <a:off x="539400" y="4277535"/>
            <a:ext cx="409305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 Black" panose="020B0604020202020204" pitchFamily="34" charset="0"/>
                <a:cs typeface="Arial Black" panose="020B0604020202020204" pitchFamily="34" charset="0"/>
              </a:rPr>
              <a:t>5 </a:t>
            </a:r>
            <a:br>
              <a:rPr lang="it-IT" sz="6000" b="1" dirty="0"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it-IT" sz="4800" b="1" dirty="0">
                <a:latin typeface="Arial Black" panose="020B0604020202020204" pitchFamily="34" charset="0"/>
                <a:cs typeface="Arial Black" panose="020B0604020202020204" pitchFamily="34" charset="0"/>
              </a:rPr>
              <a:t>OTTOBRE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DATA SCADENZA IMMATRICOLAZIONE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26BA8BAD-B085-7048-87B0-5A86EA90D49F}"/>
              </a:ext>
            </a:extLst>
          </p:cNvPr>
          <p:cNvSpPr txBox="1"/>
          <p:nvPr/>
        </p:nvSpPr>
        <p:spPr>
          <a:xfrm>
            <a:off x="5148961" y="2763125"/>
            <a:ext cx="2534359" cy="1182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DATE 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DISPONIBILI 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C74B55D4-0F3B-A244-8842-0099E44A5B0B}"/>
              </a:ext>
            </a:extLst>
          </p:cNvPr>
          <p:cNvSpPr txBox="1"/>
          <p:nvPr/>
        </p:nvSpPr>
        <p:spPr>
          <a:xfrm>
            <a:off x="5148961" y="4657228"/>
            <a:ext cx="2138867" cy="1426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spc="-150" dirty="0">
                <a:latin typeface="Arial" panose="020B0604020202020204" pitchFamily="34" charset="0"/>
                <a:cs typeface="Arial" panose="020B0604020202020204" pitchFamily="34" charset="0"/>
              </a:rPr>
              <a:t>6.300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POSTI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DISPONIBILI</a:t>
            </a: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902264DB-34C3-9B47-8930-5460C2B2F6B6}"/>
              </a:ext>
            </a:extLst>
          </p:cNvPr>
          <p:cNvSpPr txBox="1"/>
          <p:nvPr/>
        </p:nvSpPr>
        <p:spPr>
          <a:xfrm>
            <a:off x="9962439" y="4597218"/>
            <a:ext cx="2586764" cy="2041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40"/>
              </a:lnSpc>
            </a:pPr>
            <a:r>
              <a:rPr lang="it-IT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PIATTAFORMA</a:t>
            </a:r>
            <a:r>
              <a:rPr lang="it-IT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it-IT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ZOOM</a:t>
            </a:r>
          </a:p>
          <a:p>
            <a:pPr>
              <a:lnSpc>
                <a:spcPts val="1940"/>
              </a:lnSpc>
            </a:pPr>
            <a:endParaRPr lang="it-IT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940"/>
              </a:lnSpc>
            </a:pPr>
            <a:r>
              <a:rPr lang="it-IT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MODALITÀ</a:t>
            </a:r>
            <a:br>
              <a:rPr lang="it-IT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TOLC@CASA: </a:t>
            </a:r>
            <a:r>
              <a:rPr lang="it-IT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it-IT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LINE</a:t>
            </a:r>
          </a:p>
          <a:p>
            <a:pPr>
              <a:lnSpc>
                <a:spcPts val="1940"/>
              </a:lnSpc>
            </a:pPr>
            <a:endParaRPr lang="it-IT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940"/>
              </a:lnSpc>
            </a:pPr>
            <a:endParaRPr lang="it-IT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E81AC383-2ED7-8E4F-8FD5-FBD6B862B3AF}"/>
              </a:ext>
            </a:extLst>
          </p:cNvPr>
          <p:cNvSpPr txBox="1"/>
          <p:nvPr/>
        </p:nvSpPr>
        <p:spPr>
          <a:xfrm>
            <a:off x="5157830" y="1819883"/>
            <a:ext cx="4834706" cy="408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20"/>
              </a:lnSpc>
            </a:pPr>
            <a:r>
              <a:rPr lang="it-IT" sz="2400" dirty="0">
                <a:solidFill>
                  <a:srgbClr val="0000FF"/>
                </a:solidFill>
                <a:latin typeface="Helvetica" pitchFamily="2" charset="0"/>
              </a:rPr>
              <a:t>TOLC A UNIUD</a:t>
            </a:r>
          </a:p>
        </p:txBody>
      </p: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B4B862DC-0104-9549-ADDA-2B8EECCAA060}"/>
              </a:ext>
            </a:extLst>
          </p:cNvPr>
          <p:cNvSpPr txBox="1"/>
          <p:nvPr/>
        </p:nvSpPr>
        <p:spPr>
          <a:xfrm>
            <a:off x="9962439" y="2748449"/>
            <a:ext cx="2534359" cy="1669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936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TOLC 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EROGATI 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AL 15/07/2021</a:t>
            </a: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8686D715-49FE-5F4D-A1B8-4AA58D0954EC}"/>
              </a:ext>
            </a:extLst>
          </p:cNvPr>
          <p:cNvSpPr txBox="1"/>
          <p:nvPr/>
        </p:nvSpPr>
        <p:spPr>
          <a:xfrm>
            <a:off x="7748920" y="2761804"/>
            <a:ext cx="2534359" cy="1913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TIPI TEST 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TOLC 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EROGATI</a:t>
            </a: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CDF3E8A1-1FEF-F242-B317-936EC87C3C67}"/>
              </a:ext>
            </a:extLst>
          </p:cNvPr>
          <p:cNvSpPr txBox="1"/>
          <p:nvPr/>
        </p:nvSpPr>
        <p:spPr>
          <a:xfrm>
            <a:off x="7753044" y="4657228"/>
            <a:ext cx="2534359" cy="1913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64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NUMERO 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DOCENTI COMMISSARI</a:t>
            </a: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9895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6AA4D53C-E6A4-0F48-8EBF-A84EB6A0FB5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" name="Connettore 1 2">
            <a:extLst>
              <a:ext uri="{FF2B5EF4-FFF2-40B4-BE49-F238E27FC236}">
                <a16:creationId xmlns:a16="http://schemas.microsoft.com/office/drawing/2014/main" id="{8F86360C-9F4A-CF4E-9885-1F2528A26442}"/>
              </a:ext>
            </a:extLst>
          </p:cNvPr>
          <p:cNvCxnSpPr>
            <a:cxnSpLocks/>
          </p:cNvCxnSpPr>
          <p:nvPr/>
        </p:nvCxnSpPr>
        <p:spPr>
          <a:xfrm>
            <a:off x="539400" y="391885"/>
            <a:ext cx="111132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20E1A178-0632-9942-AFCB-F5D5A8EF6334}"/>
              </a:ext>
            </a:extLst>
          </p:cNvPr>
          <p:cNvCxnSpPr>
            <a:cxnSpLocks/>
          </p:cNvCxnSpPr>
          <p:nvPr/>
        </p:nvCxnSpPr>
        <p:spPr>
          <a:xfrm>
            <a:off x="539400" y="6466113"/>
            <a:ext cx="111132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00E1F32-E860-C842-89EC-3F6755683B52}"/>
              </a:ext>
            </a:extLst>
          </p:cNvPr>
          <p:cNvSpPr txBox="1"/>
          <p:nvPr/>
        </p:nvSpPr>
        <p:spPr>
          <a:xfrm>
            <a:off x="539399" y="977981"/>
            <a:ext cx="7873562" cy="3798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220"/>
              </a:lnSpc>
            </a:pPr>
            <a:r>
              <a:rPr lang="it-IT" sz="7200" b="1" spc="-150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Servizi agli</a:t>
            </a:r>
          </a:p>
          <a:p>
            <a:pPr>
              <a:lnSpc>
                <a:spcPts val="7220"/>
              </a:lnSpc>
            </a:pPr>
            <a:r>
              <a:rPr lang="it-IT" sz="7200" b="1" spc="-150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studenti e </a:t>
            </a:r>
            <a:r>
              <a:rPr lang="it-IT" sz="7200" b="1" i="1" spc="-150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placement</a:t>
            </a:r>
          </a:p>
          <a:p>
            <a:pPr>
              <a:lnSpc>
                <a:spcPts val="7220"/>
              </a:lnSpc>
            </a:pPr>
            <a:endParaRPr lang="it-IT" sz="7200" b="1" spc="-150" dirty="0">
              <a:solidFill>
                <a:schemeClr val="bg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59459CE4-8D00-7E42-B080-127F750A84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3811" y="977981"/>
            <a:ext cx="2013775" cy="2124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6486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C148EBEF-C3B6-2A4B-A2A9-63D6539F580B}"/>
              </a:ext>
            </a:extLst>
          </p:cNvPr>
          <p:cNvSpPr txBox="1"/>
          <p:nvPr/>
        </p:nvSpPr>
        <p:spPr>
          <a:xfrm>
            <a:off x="539400" y="1510676"/>
            <a:ext cx="11124000" cy="7089377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>
              <a:lnSpc>
                <a:spcPts val="2220"/>
              </a:lnSpc>
              <a:spcAft>
                <a:spcPts val="500"/>
              </a:spcAft>
            </a:pPr>
            <a:r>
              <a:rPr lang="it-IT" sz="2400" b="1" dirty="0">
                <a:solidFill>
                  <a:srgbClr val="000000"/>
                </a:solidFill>
                <a:latin typeface="Helvetica" pitchFamily="2" charset="0"/>
              </a:rPr>
              <a:t>Procedura </a:t>
            </a:r>
            <a:br>
              <a:rPr lang="it-IT" sz="2400" b="1" dirty="0">
                <a:solidFill>
                  <a:srgbClr val="000000"/>
                </a:solidFill>
                <a:latin typeface="Helvetica" pitchFamily="2" charset="0"/>
              </a:rPr>
            </a:br>
            <a:r>
              <a:rPr lang="it-IT" sz="2400" b="1" dirty="0">
                <a:solidFill>
                  <a:srgbClr val="000000"/>
                </a:solidFill>
                <a:latin typeface="Helvetica" pitchFamily="2" charset="0"/>
              </a:rPr>
              <a:t>immatricolazione </a:t>
            </a:r>
            <a:br>
              <a:rPr lang="it-IT" sz="2400" b="1" dirty="0">
                <a:solidFill>
                  <a:srgbClr val="000000"/>
                </a:solidFill>
                <a:latin typeface="Helvetica" pitchFamily="2" charset="0"/>
              </a:rPr>
            </a:br>
            <a:r>
              <a:rPr lang="it-IT" sz="2400" b="1" dirty="0">
                <a:solidFill>
                  <a:srgbClr val="000000"/>
                </a:solidFill>
                <a:latin typeface="Helvetica" pitchFamily="2" charset="0"/>
              </a:rPr>
              <a:t>interamente on line</a:t>
            </a:r>
          </a:p>
          <a:p>
            <a:pPr>
              <a:lnSpc>
                <a:spcPts val="2220"/>
              </a:lnSpc>
              <a:spcAft>
                <a:spcPts val="500"/>
              </a:spcAft>
            </a:pPr>
            <a:r>
              <a:rPr lang="it-IT" sz="2400" dirty="0" err="1">
                <a:solidFill>
                  <a:srgbClr val="0000FF"/>
                </a:solidFill>
                <a:latin typeface="Helvetica" pitchFamily="2" charset="0"/>
              </a:rPr>
              <a:t>https</a:t>
            </a:r>
            <a:r>
              <a:rPr lang="it-IT" sz="2400" dirty="0">
                <a:solidFill>
                  <a:srgbClr val="0000FF"/>
                </a:solidFill>
                <a:latin typeface="Helvetica" pitchFamily="2" charset="0"/>
              </a:rPr>
              <a:t>://uniud.esse3.cineca.it</a:t>
            </a:r>
          </a:p>
          <a:p>
            <a:pPr>
              <a:lnSpc>
                <a:spcPts val="2220"/>
              </a:lnSpc>
              <a:spcAft>
                <a:spcPts val="500"/>
              </a:spcAft>
            </a:pPr>
            <a:endParaRPr lang="it-IT" sz="2400" b="1" dirty="0">
              <a:solidFill>
                <a:srgbClr val="000000"/>
              </a:solidFill>
              <a:latin typeface="Helvetica" pitchFamily="2" charset="0"/>
            </a:endParaRPr>
          </a:p>
          <a:p>
            <a:pPr>
              <a:lnSpc>
                <a:spcPts val="2220"/>
              </a:lnSpc>
              <a:spcAft>
                <a:spcPts val="500"/>
              </a:spcAft>
            </a:pPr>
            <a:r>
              <a:rPr lang="it-IT" sz="2400" b="1" dirty="0">
                <a:solidFill>
                  <a:srgbClr val="000000"/>
                </a:solidFill>
                <a:latin typeface="Helvetica" pitchFamily="2" charset="0"/>
              </a:rPr>
              <a:t>Assistenza </a:t>
            </a:r>
            <a:br>
              <a:rPr lang="it-IT" sz="2400" b="1" dirty="0">
                <a:solidFill>
                  <a:srgbClr val="000000"/>
                </a:solidFill>
                <a:latin typeface="Helvetica" pitchFamily="2" charset="0"/>
              </a:rPr>
            </a:br>
            <a:r>
              <a:rPr lang="it-IT" sz="2400" b="1" dirty="0">
                <a:solidFill>
                  <a:srgbClr val="000000"/>
                </a:solidFill>
                <a:latin typeface="Helvetica" pitchFamily="2" charset="0"/>
              </a:rPr>
              <a:t>alle immatricolazioni </a:t>
            </a:r>
            <a:br>
              <a:rPr lang="it-IT" sz="2400" b="1" dirty="0">
                <a:solidFill>
                  <a:srgbClr val="000000"/>
                </a:solidFill>
                <a:latin typeface="Helvetica" pitchFamily="2" charset="0"/>
              </a:rPr>
            </a:br>
            <a:r>
              <a:rPr lang="it-IT" sz="2400" b="1" dirty="0">
                <a:solidFill>
                  <a:srgbClr val="000000"/>
                </a:solidFill>
                <a:latin typeface="Helvetica" pitchFamily="2" charset="0"/>
              </a:rPr>
              <a:t>on line su appuntamento</a:t>
            </a:r>
          </a:p>
          <a:p>
            <a:pPr>
              <a:lnSpc>
                <a:spcPts val="2220"/>
              </a:lnSpc>
              <a:spcAft>
                <a:spcPts val="500"/>
              </a:spcAft>
            </a:pPr>
            <a:r>
              <a:rPr lang="it-IT" sz="2400" dirty="0">
                <a:solidFill>
                  <a:srgbClr val="000000"/>
                </a:solidFill>
                <a:latin typeface="Helvetica" pitchFamily="2" charset="0"/>
              </a:rPr>
              <a:t>Sportelli on line</a:t>
            </a:r>
            <a:br>
              <a:rPr lang="it-IT" sz="2400" dirty="0">
                <a:solidFill>
                  <a:srgbClr val="000000"/>
                </a:solidFill>
                <a:latin typeface="Helvetica" pitchFamily="2" charset="0"/>
              </a:rPr>
            </a:br>
            <a:r>
              <a:rPr lang="it-IT" sz="2400" dirty="0" err="1">
                <a:solidFill>
                  <a:srgbClr val="0000FF"/>
                </a:solidFill>
                <a:latin typeface="Helvetica" pitchFamily="2" charset="0"/>
              </a:rPr>
              <a:t>www.uniud.it</a:t>
            </a:r>
            <a:endParaRPr lang="it-IT" sz="2400" dirty="0">
              <a:solidFill>
                <a:srgbClr val="0000FF"/>
              </a:solidFill>
              <a:latin typeface="Helvetica" pitchFamily="2" charset="0"/>
            </a:endParaRPr>
          </a:p>
          <a:p>
            <a:pPr>
              <a:lnSpc>
                <a:spcPts val="2220"/>
              </a:lnSpc>
              <a:spcAft>
                <a:spcPts val="500"/>
              </a:spcAft>
            </a:pPr>
            <a:endParaRPr lang="it-IT" sz="2400" dirty="0">
              <a:solidFill>
                <a:srgbClr val="000000"/>
              </a:solidFill>
              <a:latin typeface="Helvetica" pitchFamily="2" charset="0"/>
            </a:endParaRPr>
          </a:p>
          <a:p>
            <a:pPr>
              <a:lnSpc>
                <a:spcPts val="2220"/>
              </a:lnSpc>
              <a:spcAft>
                <a:spcPts val="500"/>
              </a:spcAft>
            </a:pPr>
            <a:r>
              <a:rPr lang="it-IT" sz="2400" b="1" dirty="0">
                <a:solidFill>
                  <a:srgbClr val="000000"/>
                </a:solidFill>
                <a:latin typeface="Helvetica" pitchFamily="2" charset="0"/>
              </a:rPr>
              <a:t>Il tutorato</a:t>
            </a:r>
          </a:p>
          <a:p>
            <a:pPr>
              <a:lnSpc>
                <a:spcPts val="2220"/>
              </a:lnSpc>
              <a:spcAft>
                <a:spcPts val="500"/>
              </a:spcAft>
            </a:pPr>
            <a:r>
              <a:rPr lang="it-IT" sz="2400" dirty="0">
                <a:solidFill>
                  <a:srgbClr val="000000"/>
                </a:solidFill>
                <a:latin typeface="Helvetica" pitchFamily="2" charset="0"/>
              </a:rPr>
              <a:t>110 studenti tutor disponibili </a:t>
            </a:r>
            <a:br>
              <a:rPr lang="it-IT" sz="2400" dirty="0">
                <a:solidFill>
                  <a:srgbClr val="000000"/>
                </a:solidFill>
                <a:latin typeface="Helvetica" pitchFamily="2" charset="0"/>
              </a:rPr>
            </a:br>
            <a:r>
              <a:rPr lang="it-IT" sz="2400" dirty="0">
                <a:solidFill>
                  <a:srgbClr val="000000"/>
                </a:solidFill>
                <a:latin typeface="Helvetica" pitchFamily="2" charset="0"/>
              </a:rPr>
              <a:t>per le informazioni </a:t>
            </a:r>
            <a:br>
              <a:rPr lang="it-IT" sz="2400" dirty="0">
                <a:solidFill>
                  <a:srgbClr val="000000"/>
                </a:solidFill>
                <a:latin typeface="Helvetica" pitchFamily="2" charset="0"/>
              </a:rPr>
            </a:br>
            <a:r>
              <a:rPr lang="it-IT" sz="2400" dirty="0">
                <a:solidFill>
                  <a:srgbClr val="000000"/>
                </a:solidFill>
                <a:latin typeface="Helvetica" pitchFamily="2" charset="0"/>
              </a:rPr>
              <a:t>e per la didattica del primo anno</a:t>
            </a:r>
          </a:p>
          <a:p>
            <a:pPr>
              <a:lnSpc>
                <a:spcPts val="2220"/>
              </a:lnSpc>
              <a:spcAft>
                <a:spcPts val="500"/>
              </a:spcAft>
            </a:pPr>
            <a:endParaRPr lang="it-IT" sz="2400" dirty="0">
              <a:solidFill>
                <a:srgbClr val="000000"/>
              </a:solidFill>
              <a:latin typeface="Helvetica" pitchFamily="2" charset="0"/>
            </a:endParaRPr>
          </a:p>
          <a:p>
            <a:pPr>
              <a:lnSpc>
                <a:spcPts val="2220"/>
              </a:lnSpc>
              <a:spcAft>
                <a:spcPts val="500"/>
              </a:spcAft>
            </a:pPr>
            <a:endParaRPr lang="it-IT" sz="2400" b="1" dirty="0">
              <a:solidFill>
                <a:srgbClr val="000000"/>
              </a:solidFill>
              <a:latin typeface="Helvetica" pitchFamily="2" charset="0"/>
            </a:endParaRPr>
          </a:p>
          <a:p>
            <a:pPr>
              <a:lnSpc>
                <a:spcPts val="2220"/>
              </a:lnSpc>
              <a:spcAft>
                <a:spcPts val="500"/>
              </a:spcAft>
            </a:pPr>
            <a:endParaRPr lang="it-IT" sz="2400" b="1" dirty="0">
              <a:solidFill>
                <a:srgbClr val="000000"/>
              </a:solidFill>
              <a:latin typeface="Helvetica" pitchFamily="2" charset="0"/>
            </a:endParaRPr>
          </a:p>
          <a:p>
            <a:pPr>
              <a:lnSpc>
                <a:spcPts val="2220"/>
              </a:lnSpc>
              <a:spcAft>
                <a:spcPts val="500"/>
              </a:spcAft>
            </a:pPr>
            <a:endParaRPr lang="it-IT" sz="2400" b="1" dirty="0">
              <a:solidFill>
                <a:srgbClr val="000000"/>
              </a:solidFill>
              <a:latin typeface="Helvetica" pitchFamily="2" charset="0"/>
            </a:endParaRPr>
          </a:p>
          <a:p>
            <a:pPr>
              <a:lnSpc>
                <a:spcPts val="2220"/>
              </a:lnSpc>
              <a:spcAft>
                <a:spcPts val="500"/>
              </a:spcAft>
            </a:pPr>
            <a:endParaRPr lang="it-IT" sz="2400" b="1" dirty="0">
              <a:solidFill>
                <a:srgbClr val="000000"/>
              </a:solidFill>
              <a:latin typeface="Helvetica" pitchFamily="2" charset="0"/>
            </a:endParaRPr>
          </a:p>
          <a:p>
            <a:pPr>
              <a:lnSpc>
                <a:spcPts val="2220"/>
              </a:lnSpc>
              <a:spcAft>
                <a:spcPts val="500"/>
              </a:spcAft>
            </a:pPr>
            <a:endParaRPr lang="it-IT" sz="2400" b="1" dirty="0">
              <a:solidFill>
                <a:srgbClr val="000000"/>
              </a:solidFill>
              <a:latin typeface="Helvetica" pitchFamily="2" charset="0"/>
            </a:endParaRPr>
          </a:p>
          <a:p>
            <a:pPr>
              <a:lnSpc>
                <a:spcPts val="2220"/>
              </a:lnSpc>
              <a:spcAft>
                <a:spcPts val="500"/>
              </a:spcAft>
            </a:pPr>
            <a:r>
              <a:rPr lang="it-IT" sz="2400" b="1" dirty="0">
                <a:solidFill>
                  <a:srgbClr val="000000"/>
                </a:solidFill>
                <a:latin typeface="Helvetica" pitchFamily="2" charset="0"/>
              </a:rPr>
              <a:t>Il servizio psicologico</a:t>
            </a:r>
          </a:p>
          <a:p>
            <a:pPr>
              <a:lnSpc>
                <a:spcPts val="2220"/>
              </a:lnSpc>
              <a:spcAft>
                <a:spcPts val="500"/>
              </a:spcAft>
            </a:pPr>
            <a:r>
              <a:rPr lang="it-IT" sz="2400" dirty="0">
                <a:solidFill>
                  <a:srgbClr val="000000"/>
                </a:solidFill>
                <a:latin typeface="Helvetica" pitchFamily="2" charset="0"/>
              </a:rPr>
              <a:t>Oltre 540 colloqui realizzati </a:t>
            </a:r>
            <a:br>
              <a:rPr lang="it-IT" sz="2400" dirty="0">
                <a:solidFill>
                  <a:srgbClr val="000000"/>
                </a:solidFill>
                <a:latin typeface="Helvetica" pitchFamily="2" charset="0"/>
              </a:rPr>
            </a:br>
            <a:r>
              <a:rPr lang="it-IT" sz="2400" dirty="0">
                <a:solidFill>
                  <a:srgbClr val="000000"/>
                </a:solidFill>
                <a:latin typeface="Helvetica" pitchFamily="2" charset="0"/>
              </a:rPr>
              <a:t>dall’inizio dell’anno </a:t>
            </a:r>
            <a:br>
              <a:rPr lang="it-IT" sz="2400" dirty="0">
                <a:solidFill>
                  <a:srgbClr val="000000"/>
                </a:solidFill>
                <a:latin typeface="Helvetica" pitchFamily="2" charset="0"/>
              </a:rPr>
            </a:br>
            <a:r>
              <a:rPr lang="it-IT" sz="2400" dirty="0" err="1">
                <a:solidFill>
                  <a:srgbClr val="0000FF"/>
                </a:solidFill>
                <a:latin typeface="Helvetica" pitchFamily="2" charset="0"/>
              </a:rPr>
              <a:t>psicologo@uniud.it</a:t>
            </a:r>
            <a:endParaRPr lang="it-IT" sz="2400" dirty="0">
              <a:solidFill>
                <a:srgbClr val="0000FF"/>
              </a:solidFill>
              <a:latin typeface="Helvetica" pitchFamily="2" charset="0"/>
            </a:endParaRPr>
          </a:p>
          <a:p>
            <a:pPr>
              <a:lnSpc>
                <a:spcPts val="2220"/>
              </a:lnSpc>
              <a:spcAft>
                <a:spcPts val="500"/>
              </a:spcAft>
            </a:pPr>
            <a:endParaRPr lang="it-IT" sz="2400" b="1" dirty="0">
              <a:solidFill>
                <a:srgbClr val="000000"/>
              </a:solidFill>
              <a:latin typeface="Helvetica" pitchFamily="2" charset="0"/>
            </a:endParaRPr>
          </a:p>
          <a:p>
            <a:pPr>
              <a:lnSpc>
                <a:spcPts val="2220"/>
              </a:lnSpc>
              <a:spcAft>
                <a:spcPts val="500"/>
              </a:spcAft>
            </a:pPr>
            <a:r>
              <a:rPr lang="it-IT" sz="2400" b="1" dirty="0">
                <a:solidFill>
                  <a:srgbClr val="000000"/>
                </a:solidFill>
                <a:latin typeface="Helvetica" pitchFamily="2" charset="0"/>
              </a:rPr>
              <a:t>Il servizio bibliotecario</a:t>
            </a:r>
            <a:endParaRPr lang="it-IT" sz="2400" dirty="0">
              <a:solidFill>
                <a:srgbClr val="000000"/>
              </a:solidFill>
              <a:latin typeface="Helvetica" pitchFamily="2" charset="0"/>
            </a:endParaRPr>
          </a:p>
          <a:p>
            <a:pPr>
              <a:lnSpc>
                <a:spcPts val="2220"/>
              </a:lnSpc>
              <a:spcAft>
                <a:spcPts val="500"/>
              </a:spcAft>
            </a:pPr>
            <a:r>
              <a:rPr lang="it-IT" sz="2400" dirty="0">
                <a:solidFill>
                  <a:srgbClr val="000000"/>
                </a:solidFill>
                <a:latin typeface="Helvetica" pitchFamily="2" charset="0"/>
              </a:rPr>
              <a:t>238 posti lettura nelle biblioteche </a:t>
            </a:r>
            <a:br>
              <a:rPr lang="it-IT" sz="2400" dirty="0">
                <a:solidFill>
                  <a:srgbClr val="000000"/>
                </a:solidFill>
                <a:latin typeface="Helvetica" pitchFamily="2" charset="0"/>
              </a:rPr>
            </a:br>
            <a:r>
              <a:rPr lang="it-IT" sz="2400" dirty="0">
                <a:solidFill>
                  <a:srgbClr val="000000"/>
                </a:solidFill>
                <a:latin typeface="Helvetica" pitchFamily="2" charset="0"/>
              </a:rPr>
              <a:t>su prenotazione (ridotti rispetto </a:t>
            </a:r>
            <a:br>
              <a:rPr lang="it-IT" sz="2400" dirty="0">
                <a:solidFill>
                  <a:srgbClr val="000000"/>
                </a:solidFill>
                <a:latin typeface="Helvetica" pitchFamily="2" charset="0"/>
              </a:rPr>
            </a:br>
            <a:r>
              <a:rPr lang="it-IT" sz="2400" dirty="0">
                <a:solidFill>
                  <a:srgbClr val="000000"/>
                </a:solidFill>
                <a:latin typeface="Helvetica" pitchFamily="2" charset="0"/>
              </a:rPr>
              <a:t>agli oltre 600 consueti in base </a:t>
            </a:r>
            <a:br>
              <a:rPr lang="it-IT" sz="2400" dirty="0">
                <a:solidFill>
                  <a:srgbClr val="000000"/>
                </a:solidFill>
                <a:latin typeface="Helvetica" pitchFamily="2" charset="0"/>
              </a:rPr>
            </a:br>
            <a:r>
              <a:rPr lang="it-IT" sz="2400" dirty="0">
                <a:solidFill>
                  <a:srgbClr val="000000"/>
                </a:solidFill>
                <a:latin typeface="Helvetica" pitchFamily="2" charset="0"/>
              </a:rPr>
              <a:t>alle disposizioni anti Covid-19)</a:t>
            </a:r>
          </a:p>
          <a:p>
            <a:pPr>
              <a:lnSpc>
                <a:spcPts val="2220"/>
              </a:lnSpc>
              <a:spcAft>
                <a:spcPts val="500"/>
              </a:spcAft>
            </a:pPr>
            <a:endParaRPr lang="it-IT" sz="2400" dirty="0">
              <a:solidFill>
                <a:srgbClr val="000000"/>
              </a:solidFill>
              <a:latin typeface="Helvetica" pitchFamily="2" charset="0"/>
            </a:endParaRPr>
          </a:p>
          <a:p>
            <a:pPr>
              <a:lnSpc>
                <a:spcPts val="2220"/>
              </a:lnSpc>
              <a:spcAft>
                <a:spcPts val="500"/>
              </a:spcAft>
            </a:pPr>
            <a:r>
              <a:rPr lang="it-IT" sz="2400" b="1" dirty="0">
                <a:solidFill>
                  <a:srgbClr val="000000"/>
                </a:solidFill>
                <a:latin typeface="Helvetica" pitchFamily="2" charset="0"/>
              </a:rPr>
              <a:t>Spazi studio</a:t>
            </a:r>
          </a:p>
          <a:p>
            <a:pPr>
              <a:lnSpc>
                <a:spcPts val="2220"/>
              </a:lnSpc>
              <a:spcAft>
                <a:spcPts val="500"/>
              </a:spcAft>
            </a:pPr>
            <a:r>
              <a:rPr lang="it-IT" sz="2400" dirty="0">
                <a:solidFill>
                  <a:srgbClr val="000000"/>
                </a:solidFill>
                <a:latin typeface="Helvetica" pitchFamily="2" charset="0"/>
              </a:rPr>
              <a:t>Disponibili in sicurezza mediante </a:t>
            </a:r>
            <a:br>
              <a:rPr lang="it-IT" sz="2400" dirty="0">
                <a:solidFill>
                  <a:srgbClr val="000000"/>
                </a:solidFill>
                <a:latin typeface="Helvetica" pitchFamily="2" charset="0"/>
              </a:rPr>
            </a:br>
            <a:r>
              <a:rPr lang="it-IT" sz="2400" dirty="0">
                <a:solidFill>
                  <a:srgbClr val="000000"/>
                </a:solidFill>
                <a:latin typeface="Helvetica" pitchFamily="2" charset="0"/>
              </a:rPr>
              <a:t>registrazione </a:t>
            </a:r>
            <a:r>
              <a:rPr lang="it-IT" sz="2400" dirty="0" err="1">
                <a:solidFill>
                  <a:srgbClr val="000000"/>
                </a:solidFill>
                <a:latin typeface="Helvetica" pitchFamily="2" charset="0"/>
              </a:rPr>
              <a:t>QRcode</a:t>
            </a:r>
            <a:endParaRPr lang="it-IT" sz="2400" dirty="0">
              <a:solidFill>
                <a:srgbClr val="000000"/>
              </a:solidFill>
              <a:latin typeface="Helvetica" pitchFamily="2" charset="0"/>
            </a:endParaRPr>
          </a:p>
          <a:p>
            <a:pPr>
              <a:lnSpc>
                <a:spcPts val="2220"/>
              </a:lnSpc>
              <a:spcAft>
                <a:spcPts val="500"/>
              </a:spcAft>
            </a:pPr>
            <a:endParaRPr lang="it-IT" sz="2400" dirty="0">
              <a:solidFill>
                <a:srgbClr val="000000"/>
              </a:solidFill>
              <a:latin typeface="Helvetica" pitchFamily="2" charset="0"/>
            </a:endParaRPr>
          </a:p>
          <a:p>
            <a:pPr>
              <a:lnSpc>
                <a:spcPts val="2220"/>
              </a:lnSpc>
              <a:spcAft>
                <a:spcPts val="500"/>
              </a:spcAft>
            </a:pPr>
            <a:endParaRPr lang="it-IT" sz="2400" dirty="0">
              <a:solidFill>
                <a:srgbClr val="000000"/>
              </a:solidFill>
              <a:latin typeface="Helvetica" pitchFamily="2" charset="0"/>
            </a:endParaRPr>
          </a:p>
          <a:p>
            <a:pPr>
              <a:lnSpc>
                <a:spcPts val="2220"/>
              </a:lnSpc>
              <a:spcAft>
                <a:spcPts val="500"/>
              </a:spcAft>
            </a:pPr>
            <a:endParaRPr lang="it-IT" sz="2400" dirty="0">
              <a:solidFill>
                <a:srgbClr val="000000"/>
              </a:solidFill>
              <a:latin typeface="Helvetica" pitchFamily="2" charset="0"/>
            </a:endParaRPr>
          </a:p>
          <a:p>
            <a:pPr>
              <a:lnSpc>
                <a:spcPts val="2220"/>
              </a:lnSpc>
              <a:spcAft>
                <a:spcPts val="500"/>
              </a:spcAft>
            </a:pPr>
            <a:endParaRPr lang="it-IT" sz="2400" dirty="0">
              <a:solidFill>
                <a:srgbClr val="000000"/>
              </a:solidFill>
              <a:latin typeface="Helvetica" pitchFamily="2" charset="0"/>
            </a:endParaRPr>
          </a:p>
          <a:p>
            <a:pPr>
              <a:lnSpc>
                <a:spcPts val="2220"/>
              </a:lnSpc>
              <a:spcAft>
                <a:spcPts val="500"/>
              </a:spcAft>
            </a:pPr>
            <a:endParaRPr lang="it-IT" sz="2400" dirty="0">
              <a:solidFill>
                <a:srgbClr val="000000"/>
              </a:solidFill>
              <a:latin typeface="Helvetica" pitchFamily="2" charset="0"/>
            </a:endParaRPr>
          </a:p>
        </p:txBody>
      </p:sp>
      <p:cxnSp>
        <p:nvCxnSpPr>
          <p:cNvPr id="3" name="Connettore 1 2">
            <a:extLst>
              <a:ext uri="{FF2B5EF4-FFF2-40B4-BE49-F238E27FC236}">
                <a16:creationId xmlns:a16="http://schemas.microsoft.com/office/drawing/2014/main" id="{8F86360C-9F4A-CF4E-9885-1F2528A26442}"/>
              </a:ext>
            </a:extLst>
          </p:cNvPr>
          <p:cNvCxnSpPr>
            <a:cxnSpLocks/>
          </p:cNvCxnSpPr>
          <p:nvPr/>
        </p:nvCxnSpPr>
        <p:spPr>
          <a:xfrm>
            <a:off x="539400" y="1311342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20E1A178-0632-9942-AFCB-F5D5A8EF6334}"/>
              </a:ext>
            </a:extLst>
          </p:cNvPr>
          <p:cNvCxnSpPr>
            <a:cxnSpLocks/>
          </p:cNvCxnSpPr>
          <p:nvPr/>
        </p:nvCxnSpPr>
        <p:spPr>
          <a:xfrm>
            <a:off x="539400" y="6466113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00E1F32-E860-C842-89EC-3F6755683B52}"/>
              </a:ext>
            </a:extLst>
          </p:cNvPr>
          <p:cNvSpPr txBox="1"/>
          <p:nvPr/>
        </p:nvSpPr>
        <p:spPr>
          <a:xfrm>
            <a:off x="539400" y="529396"/>
            <a:ext cx="12665379" cy="6185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20"/>
              </a:lnSpc>
            </a:pPr>
            <a: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  <a:t>Servizi agli studenti</a:t>
            </a:r>
            <a:endParaRPr lang="it-IT" sz="4000" dirty="0">
              <a:solidFill>
                <a:srgbClr val="0000FF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5507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>
            <a:extLst>
              <a:ext uri="{FF2B5EF4-FFF2-40B4-BE49-F238E27FC236}">
                <a16:creationId xmlns:a16="http://schemas.microsoft.com/office/drawing/2014/main" id="{7EFD70F8-1ACA-F340-ABC3-B46BEF34A0F7}"/>
              </a:ext>
            </a:extLst>
          </p:cNvPr>
          <p:cNvSpPr txBox="1"/>
          <p:nvPr/>
        </p:nvSpPr>
        <p:spPr>
          <a:xfrm>
            <a:off x="6819089" y="2425959"/>
            <a:ext cx="4513634" cy="15549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Ha partecipato </a:t>
            </a:r>
            <a:r>
              <a:rPr lang="it-IT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l’88%</a:t>
            </a:r>
            <a:r>
              <a:rPr lang="it-IT" sz="20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degli studenti</a:t>
            </a:r>
          </a:p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di cui </a:t>
            </a:r>
            <a:r>
              <a:rPr lang="it-IT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85,9%</a:t>
            </a:r>
            <a:r>
              <a:rPr lang="it-IT" sz="20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degli intervistati risultano </a:t>
            </a:r>
          </a:p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complessivamente soddisfatti della </a:t>
            </a:r>
          </a:p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propria esperienza universitaria</a:t>
            </a:r>
          </a:p>
          <a:p>
            <a:pPr>
              <a:lnSpc>
                <a:spcPts val="1840"/>
              </a:lnSpc>
              <a:spcAft>
                <a:spcPts val="600"/>
              </a:spcAft>
            </a:pPr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00E1F32-E860-C842-89EC-3F6755683B52}"/>
              </a:ext>
            </a:extLst>
          </p:cNvPr>
          <p:cNvSpPr txBox="1"/>
          <p:nvPr/>
        </p:nvSpPr>
        <p:spPr>
          <a:xfrm>
            <a:off x="539401" y="529396"/>
            <a:ext cx="11113200" cy="1131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20"/>
              </a:lnSpc>
            </a:pPr>
            <a: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  <a:t>Valutazione della didattica </a:t>
            </a:r>
            <a:b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</a:br>
            <a: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  <a:t>e del percorso di studi</a:t>
            </a:r>
            <a:endParaRPr lang="it-IT" sz="4000" dirty="0">
              <a:solidFill>
                <a:srgbClr val="0000FF"/>
              </a:solidFill>
              <a:latin typeface="Helvetica" pitchFamily="2" charset="0"/>
            </a:endParaRPr>
          </a:p>
        </p:txBody>
      </p:sp>
      <p:cxnSp>
        <p:nvCxnSpPr>
          <p:cNvPr id="3" name="Connettore 1 2">
            <a:extLst>
              <a:ext uri="{FF2B5EF4-FFF2-40B4-BE49-F238E27FC236}">
                <a16:creationId xmlns:a16="http://schemas.microsoft.com/office/drawing/2014/main" id="{8F86360C-9F4A-CF4E-9885-1F2528A26442}"/>
              </a:ext>
            </a:extLst>
          </p:cNvPr>
          <p:cNvCxnSpPr>
            <a:cxnSpLocks/>
          </p:cNvCxnSpPr>
          <p:nvPr/>
        </p:nvCxnSpPr>
        <p:spPr>
          <a:xfrm>
            <a:off x="539400" y="1712395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20E1A178-0632-9942-AFCB-F5D5A8EF6334}"/>
              </a:ext>
            </a:extLst>
          </p:cNvPr>
          <p:cNvCxnSpPr>
            <a:cxnSpLocks/>
          </p:cNvCxnSpPr>
          <p:nvPr/>
        </p:nvCxnSpPr>
        <p:spPr>
          <a:xfrm>
            <a:off x="539400" y="6466113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DA5C4A8-7F12-E641-B94C-C5D4CAF72135}"/>
              </a:ext>
            </a:extLst>
          </p:cNvPr>
          <p:cNvSpPr txBox="1"/>
          <p:nvPr/>
        </p:nvSpPr>
        <p:spPr>
          <a:xfrm>
            <a:off x="539400" y="2425959"/>
            <a:ext cx="451363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740"/>
              </a:lnSpc>
            </a:pPr>
            <a:r>
              <a:rPr lang="it-IT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Student</a:t>
            </a:r>
            <a:r>
              <a:rPr lang="it-IT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it-IT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b="1" dirty="0">
                <a:latin typeface="Arial" panose="020B0604020202020204" pitchFamily="34" charset="0"/>
                <a:cs typeface="Arial" panose="020B0604020202020204" pitchFamily="34" charset="0"/>
              </a:rPr>
              <a:t>per l’anno 2019/20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2287A3E7-0264-9B45-861B-BC4B9DFFBCC1}"/>
              </a:ext>
            </a:extLst>
          </p:cNvPr>
          <p:cNvSpPr txBox="1"/>
          <p:nvPr/>
        </p:nvSpPr>
        <p:spPr>
          <a:xfrm>
            <a:off x="539400" y="3980872"/>
            <a:ext cx="4081238" cy="1182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7200" b="1" dirty="0">
                <a:solidFill>
                  <a:srgbClr val="0000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+3,2% </a:t>
            </a:r>
          </a:p>
          <a:p>
            <a:pPr>
              <a:lnSpc>
                <a:spcPts val="1940"/>
              </a:lnSpc>
            </a:pPr>
            <a:endParaRPr lang="it-IT" sz="20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940"/>
              </a:lnSpc>
            </a:pPr>
            <a:r>
              <a:rPr lang="it-IT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RISPETTO AL 2018/19</a:t>
            </a:r>
          </a:p>
        </p:txBody>
      </p:sp>
    </p:spTree>
    <p:extLst>
      <p:ext uri="{BB962C8B-B14F-4D97-AF65-F5344CB8AC3E}">
        <p14:creationId xmlns:p14="http://schemas.microsoft.com/office/powerpoint/2010/main" val="41035972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>
            <a:extLst>
              <a:ext uri="{FF2B5EF4-FFF2-40B4-BE49-F238E27FC236}">
                <a16:creationId xmlns:a16="http://schemas.microsoft.com/office/drawing/2014/main" id="{7EFD70F8-1ACA-F340-ABC3-B46BEF34A0F7}"/>
              </a:ext>
            </a:extLst>
          </p:cNvPr>
          <p:cNvSpPr txBox="1"/>
          <p:nvPr/>
        </p:nvSpPr>
        <p:spPr>
          <a:xfrm>
            <a:off x="539398" y="2173885"/>
            <a:ext cx="5345835" cy="554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it-IT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Tasso di occupazione a un anno </a:t>
            </a:r>
            <a:br>
              <a:rPr lang="it-IT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 conseguimento del titolo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00E1F32-E860-C842-89EC-3F6755683B52}"/>
              </a:ext>
            </a:extLst>
          </p:cNvPr>
          <p:cNvSpPr txBox="1"/>
          <p:nvPr/>
        </p:nvSpPr>
        <p:spPr>
          <a:xfrm>
            <a:off x="539401" y="529396"/>
            <a:ext cx="11113200" cy="1644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20"/>
              </a:lnSpc>
            </a:pPr>
            <a: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  <a:t>Indagine sull’occupazione </a:t>
            </a:r>
            <a:r>
              <a:rPr lang="it-IT" sz="4000" b="1" dirty="0" err="1">
                <a:solidFill>
                  <a:srgbClr val="0000FF"/>
                </a:solidFill>
                <a:latin typeface="Helvetica" pitchFamily="2" charset="0"/>
              </a:rPr>
              <a:t>AlmaLaurea</a:t>
            </a:r>
            <a:endParaRPr lang="it-IT" sz="4000" b="1" dirty="0">
              <a:solidFill>
                <a:srgbClr val="0000FF"/>
              </a:solidFill>
              <a:latin typeface="Helvetica" pitchFamily="2" charset="0"/>
            </a:endParaRPr>
          </a:p>
          <a:p>
            <a:pPr>
              <a:lnSpc>
                <a:spcPts val="4020"/>
              </a:lnSpc>
            </a:pPr>
            <a:r>
              <a:rPr lang="it-IT" sz="4000" dirty="0">
                <a:solidFill>
                  <a:srgbClr val="0000FF"/>
                </a:solidFill>
                <a:latin typeface="Helvetica" pitchFamily="2" charset="0"/>
              </a:rPr>
              <a:t>XXIII Rapporto (2019)</a:t>
            </a:r>
          </a:p>
          <a:p>
            <a:pPr>
              <a:lnSpc>
                <a:spcPts val="4020"/>
              </a:lnSpc>
            </a:pPr>
            <a:endParaRPr lang="it-IT" sz="4000" b="1" dirty="0">
              <a:solidFill>
                <a:srgbClr val="0000FF"/>
              </a:solidFill>
              <a:latin typeface="Helvetica" pitchFamily="2" charset="0"/>
            </a:endParaRPr>
          </a:p>
        </p:txBody>
      </p:sp>
      <p:cxnSp>
        <p:nvCxnSpPr>
          <p:cNvPr id="3" name="Connettore 1 2">
            <a:extLst>
              <a:ext uri="{FF2B5EF4-FFF2-40B4-BE49-F238E27FC236}">
                <a16:creationId xmlns:a16="http://schemas.microsoft.com/office/drawing/2014/main" id="{8F86360C-9F4A-CF4E-9885-1F2528A26442}"/>
              </a:ext>
            </a:extLst>
          </p:cNvPr>
          <p:cNvCxnSpPr>
            <a:cxnSpLocks/>
          </p:cNvCxnSpPr>
          <p:nvPr/>
        </p:nvCxnSpPr>
        <p:spPr>
          <a:xfrm>
            <a:off x="539400" y="1712395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20E1A178-0632-9942-AFCB-F5D5A8EF6334}"/>
              </a:ext>
            </a:extLst>
          </p:cNvPr>
          <p:cNvCxnSpPr>
            <a:cxnSpLocks/>
          </p:cNvCxnSpPr>
          <p:nvPr/>
        </p:nvCxnSpPr>
        <p:spPr>
          <a:xfrm>
            <a:off x="539400" y="6466113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9986ABA6-025A-514C-A127-F9C094CFBC98}"/>
              </a:ext>
            </a:extLst>
          </p:cNvPr>
          <p:cNvSpPr txBox="1"/>
          <p:nvPr/>
        </p:nvSpPr>
        <p:spPr>
          <a:xfrm>
            <a:off x="539397" y="3142042"/>
            <a:ext cx="5436791" cy="1669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77,5%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LAUREATI TRIENNALI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CONTRO LA MEDIA NAZIONALE DEL 69,2%</a:t>
            </a:r>
          </a:p>
          <a:p>
            <a:pPr>
              <a:lnSpc>
                <a:spcPts val="1940"/>
              </a:lnSpc>
            </a:pPr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F53BAFA2-A53F-5649-96CF-3A3BCE1C38AC}"/>
              </a:ext>
            </a:extLst>
          </p:cNvPr>
          <p:cNvSpPr txBox="1"/>
          <p:nvPr/>
        </p:nvSpPr>
        <p:spPr>
          <a:xfrm>
            <a:off x="539397" y="4902573"/>
            <a:ext cx="5978521" cy="1426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77,7%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LAUREATI DI SECONDO LIVELLO 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CONTRO LA MEDIA NAZIONALE DEL 68,1%</a:t>
            </a: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9BEDEA74-7A27-3449-93C8-50368C7A6DD1}"/>
              </a:ext>
            </a:extLst>
          </p:cNvPr>
          <p:cNvSpPr txBox="1"/>
          <p:nvPr/>
        </p:nvSpPr>
        <p:spPr>
          <a:xfrm>
            <a:off x="6517919" y="2168774"/>
            <a:ext cx="5345835" cy="862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it-IT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Tasso di occupazione a 5 anni </a:t>
            </a:r>
            <a:br>
              <a:rPr lang="it-IT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dalla laurea di secondo livello</a:t>
            </a:r>
          </a:p>
          <a:p>
            <a:pPr>
              <a:lnSpc>
                <a:spcPts val="1840"/>
              </a:lnSpc>
              <a:spcAft>
                <a:spcPts val="600"/>
              </a:spcAft>
            </a:pPr>
            <a:endParaRPr lang="it-IT" sz="20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F7A1372C-FBE0-F645-A98B-3DD1DD08F303}"/>
              </a:ext>
            </a:extLst>
          </p:cNvPr>
          <p:cNvSpPr txBox="1"/>
          <p:nvPr/>
        </p:nvSpPr>
        <p:spPr>
          <a:xfrm>
            <a:off x="6517918" y="3136931"/>
            <a:ext cx="5436791" cy="1426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94,5%</a:t>
            </a:r>
          </a:p>
          <a:p>
            <a:pPr>
              <a:lnSpc>
                <a:spcPts val="1940"/>
              </a:lnSpc>
            </a:pP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CONTRO LA MEDIA NAZIONALE </a:t>
            </a:r>
            <a:b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DEL 87,7%</a:t>
            </a:r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0634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6AA4D53C-E6A4-0F48-8EBF-A84EB6A0FB5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" name="Connettore 1 2">
            <a:extLst>
              <a:ext uri="{FF2B5EF4-FFF2-40B4-BE49-F238E27FC236}">
                <a16:creationId xmlns:a16="http://schemas.microsoft.com/office/drawing/2014/main" id="{8F86360C-9F4A-CF4E-9885-1F2528A26442}"/>
              </a:ext>
            </a:extLst>
          </p:cNvPr>
          <p:cNvCxnSpPr>
            <a:cxnSpLocks/>
          </p:cNvCxnSpPr>
          <p:nvPr/>
        </p:nvCxnSpPr>
        <p:spPr>
          <a:xfrm>
            <a:off x="539400" y="391885"/>
            <a:ext cx="111132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20E1A178-0632-9942-AFCB-F5D5A8EF6334}"/>
              </a:ext>
            </a:extLst>
          </p:cNvPr>
          <p:cNvCxnSpPr>
            <a:cxnSpLocks/>
          </p:cNvCxnSpPr>
          <p:nvPr/>
        </p:nvCxnSpPr>
        <p:spPr>
          <a:xfrm>
            <a:off x="539400" y="6466113"/>
            <a:ext cx="111132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00E1F32-E860-C842-89EC-3F6755683B52}"/>
              </a:ext>
            </a:extLst>
          </p:cNvPr>
          <p:cNvSpPr txBox="1"/>
          <p:nvPr/>
        </p:nvSpPr>
        <p:spPr>
          <a:xfrm>
            <a:off x="539399" y="977981"/>
            <a:ext cx="7873562" cy="3798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220"/>
              </a:lnSpc>
            </a:pPr>
            <a:r>
              <a:rPr lang="it-IT" sz="7200" b="1" spc="-150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Orientamento</a:t>
            </a:r>
          </a:p>
          <a:p>
            <a:pPr>
              <a:lnSpc>
                <a:spcPts val="7220"/>
              </a:lnSpc>
            </a:pPr>
            <a:r>
              <a:rPr lang="it-IT" sz="7200" b="1" spc="-150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2020/21</a:t>
            </a:r>
          </a:p>
          <a:p>
            <a:pPr>
              <a:lnSpc>
                <a:spcPts val="7220"/>
              </a:lnSpc>
            </a:pPr>
            <a:endParaRPr lang="it-IT" sz="7200" b="1" spc="-150" dirty="0">
              <a:solidFill>
                <a:schemeClr val="bg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  <a:p>
            <a:pPr>
              <a:lnSpc>
                <a:spcPts val="7220"/>
              </a:lnSpc>
            </a:pPr>
            <a:r>
              <a:rPr lang="it-IT" sz="7200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numeri</a:t>
            </a: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59459CE4-8D00-7E42-B080-127F750A84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3811" y="977981"/>
            <a:ext cx="2013775" cy="2124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6891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ttore 1 2">
            <a:extLst>
              <a:ext uri="{FF2B5EF4-FFF2-40B4-BE49-F238E27FC236}">
                <a16:creationId xmlns:a16="http://schemas.microsoft.com/office/drawing/2014/main" id="{8F86360C-9F4A-CF4E-9885-1F2528A26442}"/>
              </a:ext>
            </a:extLst>
          </p:cNvPr>
          <p:cNvCxnSpPr>
            <a:cxnSpLocks/>
          </p:cNvCxnSpPr>
          <p:nvPr/>
        </p:nvCxnSpPr>
        <p:spPr>
          <a:xfrm>
            <a:off x="539400" y="1712395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20E1A178-0632-9942-AFCB-F5D5A8EF6334}"/>
              </a:ext>
            </a:extLst>
          </p:cNvPr>
          <p:cNvCxnSpPr>
            <a:cxnSpLocks/>
          </p:cNvCxnSpPr>
          <p:nvPr/>
        </p:nvCxnSpPr>
        <p:spPr>
          <a:xfrm>
            <a:off x="539400" y="6466113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00E1F32-E860-C842-89EC-3F6755683B52}"/>
              </a:ext>
            </a:extLst>
          </p:cNvPr>
          <p:cNvSpPr txBox="1"/>
          <p:nvPr/>
        </p:nvSpPr>
        <p:spPr>
          <a:xfrm>
            <a:off x="539400" y="529396"/>
            <a:ext cx="12665379" cy="115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20"/>
              </a:lnSpc>
            </a:pPr>
            <a:r>
              <a:rPr lang="it-IT" sz="4000" b="1" dirty="0" err="1">
                <a:solidFill>
                  <a:srgbClr val="0000FF"/>
                </a:solidFill>
                <a:latin typeface="Helvetica" pitchFamily="2" charset="0"/>
              </a:rPr>
              <a:t>Student</a:t>
            </a:r>
            <a: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  <a:t> </a:t>
            </a:r>
            <a:r>
              <a:rPr lang="it-IT" sz="4000" b="1" dirty="0" err="1">
                <a:solidFill>
                  <a:srgbClr val="0000FF"/>
                </a:solidFill>
                <a:latin typeface="Helvetica" pitchFamily="2" charset="0"/>
              </a:rPr>
              <a:t>Day</a:t>
            </a:r>
            <a: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  <a:t> </a:t>
            </a:r>
          </a:p>
          <a:p>
            <a:pPr>
              <a:lnSpc>
                <a:spcPts val="4020"/>
              </a:lnSpc>
            </a:pPr>
            <a:r>
              <a:rPr lang="it-IT" sz="4000" dirty="0">
                <a:solidFill>
                  <a:srgbClr val="0000FF"/>
                </a:solidFill>
                <a:latin typeface="Helvetica" pitchFamily="2" charset="0"/>
              </a:rPr>
              <a:t>febbraio-maggio 2021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DA5C4A8-7F12-E641-B94C-C5D4CAF72135}"/>
              </a:ext>
            </a:extLst>
          </p:cNvPr>
          <p:cNvSpPr txBox="1"/>
          <p:nvPr/>
        </p:nvSpPr>
        <p:spPr>
          <a:xfrm>
            <a:off x="698125" y="2538251"/>
            <a:ext cx="3135937" cy="1182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55.000+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UTENTI 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SOCIAL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3A5E6EE5-BA5F-5040-8711-A4E79C56A52E}"/>
              </a:ext>
            </a:extLst>
          </p:cNvPr>
          <p:cNvSpPr txBox="1"/>
          <p:nvPr/>
        </p:nvSpPr>
        <p:spPr>
          <a:xfrm>
            <a:off x="698124" y="4490906"/>
            <a:ext cx="3135937" cy="1182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30.000+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VISUALIZZAZIONI SOCIAL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FF1FC8A4-9008-B54F-A14A-91358FD828D6}"/>
              </a:ext>
            </a:extLst>
          </p:cNvPr>
          <p:cNvSpPr txBox="1"/>
          <p:nvPr/>
        </p:nvSpPr>
        <p:spPr>
          <a:xfrm>
            <a:off x="4462828" y="2538251"/>
            <a:ext cx="2534359" cy="1426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50+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LIVE 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REALIZZATE</a:t>
            </a: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C1A6950D-AD0B-5743-88D9-57410A74D868}"/>
              </a:ext>
            </a:extLst>
          </p:cNvPr>
          <p:cNvSpPr txBox="1"/>
          <p:nvPr/>
        </p:nvSpPr>
        <p:spPr>
          <a:xfrm>
            <a:off x="7268009" y="2541849"/>
            <a:ext cx="2534359" cy="1426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120+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RELATORI COINVOLTI</a:t>
            </a: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BABDA883-61D0-9C4F-9727-5F0192C60A72}"/>
              </a:ext>
            </a:extLst>
          </p:cNvPr>
          <p:cNvSpPr txBox="1"/>
          <p:nvPr/>
        </p:nvSpPr>
        <p:spPr>
          <a:xfrm>
            <a:off x="10160313" y="2538251"/>
            <a:ext cx="2534359" cy="1426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STUDENTI 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TUTOR</a:t>
            </a: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6FC8EF52-8038-B244-A08C-5C29A444173A}"/>
              </a:ext>
            </a:extLst>
          </p:cNvPr>
          <p:cNvSpPr txBox="1"/>
          <p:nvPr/>
        </p:nvSpPr>
        <p:spPr>
          <a:xfrm>
            <a:off x="4462827" y="4502182"/>
            <a:ext cx="2534359" cy="1426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9.000+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PARTECIPANTI ALLE LIVE</a:t>
            </a: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07005406-DBD1-384E-8391-CDFE2C303E67}"/>
              </a:ext>
            </a:extLst>
          </p:cNvPr>
          <p:cNvSpPr txBox="1"/>
          <p:nvPr/>
        </p:nvSpPr>
        <p:spPr>
          <a:xfrm>
            <a:off x="9468644" y="4502182"/>
            <a:ext cx="2586764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40"/>
              </a:lnSpc>
            </a:pPr>
            <a:r>
              <a:rPr lang="it-IT" sz="20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PIATTAFORME</a:t>
            </a:r>
            <a:r>
              <a:rPr lang="it-IT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it-IT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FACEBOOK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INSTAGRAM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YOUTUBE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TEAMS</a:t>
            </a:r>
          </a:p>
          <a:p>
            <a:pPr>
              <a:lnSpc>
                <a:spcPts val="1940"/>
              </a:lnSpc>
            </a:pPr>
            <a:endParaRPr lang="it-IT" sz="20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3972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07005406-DBD1-384E-8391-CDFE2C303E67}"/>
              </a:ext>
            </a:extLst>
          </p:cNvPr>
          <p:cNvSpPr txBox="1"/>
          <p:nvPr/>
        </p:nvSpPr>
        <p:spPr>
          <a:xfrm>
            <a:off x="8566634" y="4389586"/>
            <a:ext cx="3661325" cy="2991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40"/>
              </a:lnSpc>
              <a:spcAft>
                <a:spcPts val="1000"/>
              </a:spcAft>
            </a:pPr>
            <a:r>
              <a:rPr lang="it-IT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PIATTAFORME</a:t>
            </a:r>
            <a:r>
              <a:rPr lang="it-IT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it-IT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TEAMS</a:t>
            </a:r>
          </a:p>
          <a:p>
            <a:pPr>
              <a:lnSpc>
                <a:spcPts val="1640"/>
              </a:lnSpc>
              <a:spcAft>
                <a:spcPts val="1000"/>
              </a:spcAft>
            </a:pPr>
            <a:r>
              <a:rPr lang="it-IT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LIVE SCUOLE</a:t>
            </a:r>
            <a:r>
              <a:rPr lang="it-IT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PRESENTAZIONI CORSI</a:t>
            </a:r>
            <a:br>
              <a:rPr lang="it-IT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TALKS UNIUD</a:t>
            </a:r>
          </a:p>
          <a:p>
            <a:pPr>
              <a:lnSpc>
                <a:spcPts val="1640"/>
              </a:lnSpc>
              <a:spcAft>
                <a:spcPts val="1000"/>
              </a:spcAft>
            </a:pPr>
            <a:r>
              <a:rPr lang="it-IT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EVENTI </a:t>
            </a:r>
            <a:r>
              <a:rPr lang="it-IT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CYBERCHALLENGE</a:t>
            </a:r>
            <a:br>
              <a:rPr lang="it-IT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UNIVAXDAY</a:t>
            </a:r>
          </a:p>
          <a:p>
            <a:pPr>
              <a:lnSpc>
                <a:spcPts val="1640"/>
              </a:lnSpc>
              <a:spcAft>
                <a:spcPts val="1000"/>
              </a:spcAft>
            </a:pPr>
            <a:endParaRPr lang="it-IT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640"/>
              </a:lnSpc>
              <a:spcAft>
                <a:spcPts val="1000"/>
              </a:spcAft>
            </a:pPr>
            <a:endParaRPr lang="it-IT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640"/>
              </a:lnSpc>
              <a:spcAft>
                <a:spcPts val="1000"/>
              </a:spcAft>
            </a:pPr>
            <a:endParaRPr lang="it-IT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Connettore 1 2">
            <a:extLst>
              <a:ext uri="{FF2B5EF4-FFF2-40B4-BE49-F238E27FC236}">
                <a16:creationId xmlns:a16="http://schemas.microsoft.com/office/drawing/2014/main" id="{8F86360C-9F4A-CF4E-9885-1F2528A26442}"/>
              </a:ext>
            </a:extLst>
          </p:cNvPr>
          <p:cNvCxnSpPr>
            <a:cxnSpLocks/>
          </p:cNvCxnSpPr>
          <p:nvPr/>
        </p:nvCxnSpPr>
        <p:spPr>
          <a:xfrm>
            <a:off x="539400" y="1712395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20E1A178-0632-9942-AFCB-F5D5A8EF6334}"/>
              </a:ext>
            </a:extLst>
          </p:cNvPr>
          <p:cNvCxnSpPr>
            <a:cxnSpLocks/>
          </p:cNvCxnSpPr>
          <p:nvPr/>
        </p:nvCxnSpPr>
        <p:spPr>
          <a:xfrm>
            <a:off x="539400" y="6466113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00E1F32-E860-C842-89EC-3F6755683B52}"/>
              </a:ext>
            </a:extLst>
          </p:cNvPr>
          <p:cNvSpPr txBox="1"/>
          <p:nvPr/>
        </p:nvSpPr>
        <p:spPr>
          <a:xfrm>
            <a:off x="539400" y="529396"/>
            <a:ext cx="12665379" cy="1644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20"/>
              </a:lnSpc>
            </a:pPr>
            <a: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  <a:t>Percorsi di orientamento </a:t>
            </a:r>
            <a:b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</a:br>
            <a: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  <a:t>con le scuole</a:t>
            </a:r>
          </a:p>
          <a:p>
            <a:pPr>
              <a:lnSpc>
                <a:spcPts val="4020"/>
              </a:lnSpc>
            </a:pPr>
            <a:endParaRPr lang="it-IT" sz="4000" b="1" dirty="0" err="1">
              <a:solidFill>
                <a:srgbClr val="0000FF"/>
              </a:solidFill>
              <a:latin typeface="Helvetica" pitchFamily="2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DA5C4A8-7F12-E641-B94C-C5D4CAF72135}"/>
              </a:ext>
            </a:extLst>
          </p:cNvPr>
          <p:cNvSpPr txBox="1"/>
          <p:nvPr/>
        </p:nvSpPr>
        <p:spPr>
          <a:xfrm>
            <a:off x="698125" y="2538251"/>
            <a:ext cx="3135937" cy="1182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70+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LIVE CON 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LE SCUOLE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3A5E6EE5-BA5F-5040-8711-A4E79C56A52E}"/>
              </a:ext>
            </a:extLst>
          </p:cNvPr>
          <p:cNvSpPr txBox="1"/>
          <p:nvPr/>
        </p:nvSpPr>
        <p:spPr>
          <a:xfrm>
            <a:off x="698124" y="4490906"/>
            <a:ext cx="3135937" cy="1182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spc="-100" dirty="0">
                <a:latin typeface="Arial" panose="020B0604020202020204" pitchFamily="34" charset="0"/>
                <a:cs typeface="Arial" panose="020B0604020202020204" pitchFamily="34" charset="0"/>
              </a:rPr>
              <a:t>10.000</a:t>
            </a: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UTENTI 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ALLE LIVE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C1A6950D-AD0B-5743-88D9-57410A74D868}"/>
              </a:ext>
            </a:extLst>
          </p:cNvPr>
          <p:cNvSpPr txBox="1"/>
          <p:nvPr/>
        </p:nvSpPr>
        <p:spPr>
          <a:xfrm>
            <a:off x="4116992" y="4457883"/>
            <a:ext cx="2534359" cy="1669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240+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ORE DI PCTO EROGATE</a:t>
            </a: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BABDA883-61D0-9C4F-9727-5F0192C60A72}"/>
              </a:ext>
            </a:extLst>
          </p:cNvPr>
          <p:cNvSpPr txBox="1"/>
          <p:nvPr/>
        </p:nvSpPr>
        <p:spPr>
          <a:xfrm>
            <a:off x="4155058" y="2467010"/>
            <a:ext cx="4202882" cy="1913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PERCORSI PER LE COMPETENZE TRASVERSALI 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E L’ORIENTAMENTO (PCTO)</a:t>
            </a: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6FC8EF52-8038-B244-A08C-5C29A444173A}"/>
              </a:ext>
            </a:extLst>
          </p:cNvPr>
          <p:cNvSpPr txBox="1"/>
          <p:nvPr/>
        </p:nvSpPr>
        <p:spPr>
          <a:xfrm>
            <a:off x="8566634" y="2448846"/>
            <a:ext cx="4202882" cy="1669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4.000+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PARTECIPANTI 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AI PCTO</a:t>
            </a: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301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ttore 1 2">
            <a:extLst>
              <a:ext uri="{FF2B5EF4-FFF2-40B4-BE49-F238E27FC236}">
                <a16:creationId xmlns:a16="http://schemas.microsoft.com/office/drawing/2014/main" id="{8F86360C-9F4A-CF4E-9885-1F2528A26442}"/>
              </a:ext>
            </a:extLst>
          </p:cNvPr>
          <p:cNvCxnSpPr>
            <a:cxnSpLocks/>
          </p:cNvCxnSpPr>
          <p:nvPr/>
        </p:nvCxnSpPr>
        <p:spPr>
          <a:xfrm>
            <a:off x="539400" y="1712395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20E1A178-0632-9942-AFCB-F5D5A8EF6334}"/>
              </a:ext>
            </a:extLst>
          </p:cNvPr>
          <p:cNvCxnSpPr>
            <a:cxnSpLocks/>
          </p:cNvCxnSpPr>
          <p:nvPr/>
        </p:nvCxnSpPr>
        <p:spPr>
          <a:xfrm>
            <a:off x="539400" y="6466113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00E1F32-E860-C842-89EC-3F6755683B52}"/>
              </a:ext>
            </a:extLst>
          </p:cNvPr>
          <p:cNvSpPr txBox="1"/>
          <p:nvPr/>
        </p:nvSpPr>
        <p:spPr>
          <a:xfrm>
            <a:off x="539401" y="529396"/>
            <a:ext cx="11113200" cy="1131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20"/>
              </a:lnSpc>
            </a:pPr>
            <a: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  <a:t>Record storico di iscrizioni</a:t>
            </a:r>
            <a:b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</a:br>
            <a:r>
              <a:rPr lang="it-IT" sz="4000" dirty="0">
                <a:solidFill>
                  <a:srgbClr val="0000FF"/>
                </a:solidFill>
                <a:latin typeface="Helvetica" pitchFamily="2" charset="0"/>
              </a:rPr>
              <a:t>A.A. 2020/21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27D6C72B-5CEF-E84F-B616-E2E7C46C9FC0}"/>
              </a:ext>
            </a:extLst>
          </p:cNvPr>
          <p:cNvSpPr txBox="1"/>
          <p:nvPr/>
        </p:nvSpPr>
        <p:spPr>
          <a:xfrm>
            <a:off x="3136525" y="-2644314"/>
            <a:ext cx="3135937" cy="2644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5.021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IMMATRICOLATI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2020/21</a:t>
            </a: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940"/>
              </a:lnSpc>
            </a:pPr>
            <a:r>
              <a:rPr lang="it-IT" sz="2000" dirty="0">
                <a:latin typeface="Arial Black" panose="020B0604020202020204" pitchFamily="34" charset="0"/>
                <a:cs typeface="Arial Black" panose="020B0604020202020204" pitchFamily="34" charset="0"/>
              </a:rPr>
              <a:t>UN TRAGUARDO </a:t>
            </a:r>
            <a:br>
              <a:rPr lang="it-IT" sz="2000" dirty="0"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it-IT" sz="2000" dirty="0">
                <a:latin typeface="Arial Black" panose="020B0604020202020204" pitchFamily="34" charset="0"/>
                <a:cs typeface="Arial Black" panose="020B0604020202020204" pitchFamily="34" charset="0"/>
              </a:rPr>
              <a:t>CHE GUARDA </a:t>
            </a:r>
            <a:br>
              <a:rPr lang="it-IT" sz="2000" dirty="0"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it-IT" sz="2000" dirty="0">
                <a:latin typeface="Arial Black" panose="020B0604020202020204" pitchFamily="34" charset="0"/>
                <a:cs typeface="Arial Black" panose="020B0604020202020204" pitchFamily="34" charset="0"/>
              </a:rPr>
              <a:t>AL FUTURO</a:t>
            </a: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B75A94D7-3371-0F4A-8778-7D3223D0D842}"/>
              </a:ext>
            </a:extLst>
          </p:cNvPr>
          <p:cNvSpPr txBox="1"/>
          <p:nvPr/>
        </p:nvSpPr>
        <p:spPr>
          <a:xfrm>
            <a:off x="539400" y="2878167"/>
            <a:ext cx="6310579" cy="949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20"/>
              </a:lnSpc>
            </a:pPr>
            <a:r>
              <a:rPr lang="it-IT" sz="12000" b="1" spc="-150" dirty="0">
                <a:latin typeface="Arial Black" panose="020B0604020202020204" pitchFamily="34" charset="0"/>
                <a:cs typeface="Arial Black" panose="020B0604020202020204" pitchFamily="34" charset="0"/>
              </a:rPr>
              <a:t>5.021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0396DC4D-6417-5644-965E-E55148C93699}"/>
              </a:ext>
            </a:extLst>
          </p:cNvPr>
          <p:cNvSpPr txBox="1"/>
          <p:nvPr/>
        </p:nvSpPr>
        <p:spPr>
          <a:xfrm>
            <a:off x="539400" y="3636804"/>
            <a:ext cx="6310579" cy="2983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20"/>
              </a:lnSpc>
            </a:pPr>
            <a:r>
              <a:rPr lang="it-IT" sz="3600" b="1" dirty="0">
                <a:latin typeface="Arial Black" panose="020B0604020202020204" pitchFamily="34" charset="0"/>
                <a:cs typeface="Arial Black" panose="020B0604020202020204" pitchFamily="34" charset="0"/>
              </a:rPr>
              <a:t>IMMATRICOLATI </a:t>
            </a:r>
            <a:br>
              <a:rPr lang="it-IT" sz="3600" b="1" dirty="0">
                <a:latin typeface="Arial Black" panose="020B0604020202020204" pitchFamily="34" charset="0"/>
                <a:cs typeface="Arial Black" panose="020B0604020202020204" pitchFamily="34" charset="0"/>
              </a:rPr>
            </a:br>
            <a:endParaRPr lang="it-IT" sz="3600" b="1" dirty="0">
              <a:latin typeface="Arial Black" panose="020B0604020202020204" pitchFamily="34" charset="0"/>
              <a:cs typeface="Arial Black" panose="020B0604020202020204" pitchFamily="34" charset="0"/>
            </a:endParaRPr>
          </a:p>
          <a:p>
            <a:pPr>
              <a:lnSpc>
                <a:spcPts val="3220"/>
              </a:lnSpc>
            </a:pPr>
            <a:r>
              <a:rPr lang="it-IT" sz="3600" dirty="0">
                <a:solidFill>
                  <a:srgbClr val="0000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UN TRAGUARDO </a:t>
            </a:r>
            <a:br>
              <a:rPr lang="it-IT" sz="3600" dirty="0">
                <a:solidFill>
                  <a:srgbClr val="0000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it-IT" sz="3600" dirty="0">
                <a:solidFill>
                  <a:srgbClr val="0000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CHE GUARDA </a:t>
            </a:r>
            <a:br>
              <a:rPr lang="it-IT" sz="3600" dirty="0">
                <a:solidFill>
                  <a:srgbClr val="0000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it-IT" sz="3600" dirty="0">
                <a:solidFill>
                  <a:srgbClr val="0000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AL FUTURO</a:t>
            </a:r>
          </a:p>
          <a:p>
            <a:pPr>
              <a:lnSpc>
                <a:spcPts val="3220"/>
              </a:lnSpc>
            </a:pPr>
            <a:endParaRPr lang="it-IT" sz="3600" dirty="0">
              <a:solidFill>
                <a:srgbClr val="0000FF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  <a:p>
            <a:pPr>
              <a:lnSpc>
                <a:spcPts val="3220"/>
              </a:lnSpc>
            </a:pPr>
            <a:endParaRPr lang="it-IT" sz="3600" b="1" dirty="0"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01170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ttore 1 2">
            <a:extLst>
              <a:ext uri="{FF2B5EF4-FFF2-40B4-BE49-F238E27FC236}">
                <a16:creationId xmlns:a16="http://schemas.microsoft.com/office/drawing/2014/main" id="{8F86360C-9F4A-CF4E-9885-1F2528A26442}"/>
              </a:ext>
            </a:extLst>
          </p:cNvPr>
          <p:cNvCxnSpPr>
            <a:cxnSpLocks/>
          </p:cNvCxnSpPr>
          <p:nvPr/>
        </p:nvCxnSpPr>
        <p:spPr>
          <a:xfrm>
            <a:off x="539400" y="1712395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20E1A178-0632-9942-AFCB-F5D5A8EF6334}"/>
              </a:ext>
            </a:extLst>
          </p:cNvPr>
          <p:cNvCxnSpPr>
            <a:cxnSpLocks/>
          </p:cNvCxnSpPr>
          <p:nvPr/>
        </p:nvCxnSpPr>
        <p:spPr>
          <a:xfrm>
            <a:off x="539400" y="6466113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00E1F32-E860-C842-89EC-3F6755683B52}"/>
              </a:ext>
            </a:extLst>
          </p:cNvPr>
          <p:cNvSpPr txBox="1"/>
          <p:nvPr/>
        </p:nvSpPr>
        <p:spPr>
          <a:xfrm>
            <a:off x="539400" y="529396"/>
            <a:ext cx="12665379" cy="115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20"/>
              </a:lnSpc>
            </a:pPr>
            <a: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  <a:t>Università t’incontra</a:t>
            </a:r>
          </a:p>
          <a:p>
            <a:pPr>
              <a:lnSpc>
                <a:spcPts val="4020"/>
              </a:lnSpc>
            </a:pPr>
            <a:r>
              <a:rPr lang="it-IT" sz="4000" dirty="0">
                <a:solidFill>
                  <a:srgbClr val="0000FF"/>
                </a:solidFill>
                <a:latin typeface="Helvetica" pitchFamily="2" charset="0"/>
              </a:rPr>
              <a:t>13-16 luglio 2021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DA5C4A8-7F12-E641-B94C-C5D4CAF72135}"/>
              </a:ext>
            </a:extLst>
          </p:cNvPr>
          <p:cNvSpPr txBox="1"/>
          <p:nvPr/>
        </p:nvSpPr>
        <p:spPr>
          <a:xfrm>
            <a:off x="698125" y="2538251"/>
            <a:ext cx="3135937" cy="1182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570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STUDENTI 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ISCRITTI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3A5E6EE5-BA5F-5040-8711-A4E79C56A52E}"/>
              </a:ext>
            </a:extLst>
          </p:cNvPr>
          <p:cNvSpPr txBox="1"/>
          <p:nvPr/>
        </p:nvSpPr>
        <p:spPr>
          <a:xfrm>
            <a:off x="8357938" y="2538250"/>
            <a:ext cx="3135937" cy="1182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>
                <a:latin typeface="Arial" panose="020B0604020202020204" pitchFamily="34" charset="0"/>
                <a:cs typeface="Arial" panose="020B0604020202020204" pitchFamily="34" charset="0"/>
              </a:rPr>
              <a:t>228</a:t>
            </a:r>
            <a:endParaRPr lang="it-IT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IMMATRICOLAZIONI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IN LOCO PRENOTATE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FF1FC8A4-9008-B54F-A14A-91358FD828D6}"/>
              </a:ext>
            </a:extLst>
          </p:cNvPr>
          <p:cNvSpPr txBox="1"/>
          <p:nvPr/>
        </p:nvSpPr>
        <p:spPr>
          <a:xfrm>
            <a:off x="4616408" y="2538251"/>
            <a:ext cx="2534359" cy="1426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360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ISCRITTI IN PRESENZA</a:t>
            </a: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07005406-DBD1-384E-8391-CDFE2C303E67}"/>
              </a:ext>
            </a:extLst>
          </p:cNvPr>
          <p:cNvSpPr txBox="1"/>
          <p:nvPr/>
        </p:nvSpPr>
        <p:spPr>
          <a:xfrm>
            <a:off x="698125" y="5906536"/>
            <a:ext cx="10862380" cy="315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40"/>
              </a:lnSpc>
            </a:pPr>
            <a:r>
              <a:rPr lang="it-IT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*dati alle ore 6.30 del 13 luglio 2021, le iscrizioni si chiudono nel giorno precedente all’inizio delle attività</a:t>
            </a:r>
          </a:p>
        </p:txBody>
      </p:sp>
    </p:spTree>
    <p:extLst>
      <p:ext uri="{BB962C8B-B14F-4D97-AF65-F5344CB8AC3E}">
        <p14:creationId xmlns:p14="http://schemas.microsoft.com/office/powerpoint/2010/main" val="2025663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6AA4D53C-E6A4-0F48-8EBF-A84EB6A0FB5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" name="Connettore 1 2">
            <a:extLst>
              <a:ext uri="{FF2B5EF4-FFF2-40B4-BE49-F238E27FC236}">
                <a16:creationId xmlns:a16="http://schemas.microsoft.com/office/drawing/2014/main" id="{8F86360C-9F4A-CF4E-9885-1F2528A26442}"/>
              </a:ext>
            </a:extLst>
          </p:cNvPr>
          <p:cNvCxnSpPr>
            <a:cxnSpLocks/>
          </p:cNvCxnSpPr>
          <p:nvPr/>
        </p:nvCxnSpPr>
        <p:spPr>
          <a:xfrm>
            <a:off x="539400" y="391885"/>
            <a:ext cx="111132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20E1A178-0632-9942-AFCB-F5D5A8EF6334}"/>
              </a:ext>
            </a:extLst>
          </p:cNvPr>
          <p:cNvCxnSpPr>
            <a:cxnSpLocks/>
          </p:cNvCxnSpPr>
          <p:nvPr/>
        </p:nvCxnSpPr>
        <p:spPr>
          <a:xfrm>
            <a:off x="539400" y="6466113"/>
            <a:ext cx="111132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00E1F32-E860-C842-89EC-3F6755683B52}"/>
              </a:ext>
            </a:extLst>
          </p:cNvPr>
          <p:cNvSpPr txBox="1"/>
          <p:nvPr/>
        </p:nvSpPr>
        <p:spPr>
          <a:xfrm>
            <a:off x="539399" y="977981"/>
            <a:ext cx="7873562" cy="2874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220"/>
              </a:lnSpc>
            </a:pPr>
            <a:r>
              <a:rPr lang="it-IT" sz="7200" b="1" spc="-150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Offerta</a:t>
            </a:r>
            <a:br>
              <a:rPr lang="it-IT" sz="7200" b="1" spc="-150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it-IT" sz="7200" b="1" spc="-150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didattica</a:t>
            </a:r>
          </a:p>
          <a:p>
            <a:pPr>
              <a:lnSpc>
                <a:spcPts val="7220"/>
              </a:lnSpc>
            </a:pPr>
            <a:endParaRPr lang="it-IT" sz="7200" b="1" spc="-150" dirty="0">
              <a:solidFill>
                <a:schemeClr val="bg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59459CE4-8D00-7E42-B080-127F750A84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3811" y="977981"/>
            <a:ext cx="2013775" cy="2124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952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5AFC2CD7-6FFC-664B-A4DB-5832A5D7117F}"/>
              </a:ext>
            </a:extLst>
          </p:cNvPr>
          <p:cNvSpPr txBox="1"/>
          <p:nvPr/>
        </p:nvSpPr>
        <p:spPr>
          <a:xfrm>
            <a:off x="8752958" y="2425959"/>
            <a:ext cx="3599463" cy="2349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40"/>
              </a:lnSpc>
            </a:pP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Possibilità </a:t>
            </a:r>
            <a:b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di seguire anche a distanza*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7F5A97A7-CC12-D24D-A922-7FC9EA82054D}"/>
              </a:ext>
            </a:extLst>
          </p:cNvPr>
          <p:cNvSpPr txBox="1"/>
          <p:nvPr/>
        </p:nvSpPr>
        <p:spPr>
          <a:xfrm>
            <a:off x="4830663" y="2459165"/>
            <a:ext cx="359946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40"/>
              </a:lnSpc>
            </a:pP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Rispetto norme sicurezza</a:t>
            </a:r>
          </a:p>
        </p:txBody>
      </p:sp>
      <p:cxnSp>
        <p:nvCxnSpPr>
          <p:cNvPr id="3" name="Connettore 1 2">
            <a:extLst>
              <a:ext uri="{FF2B5EF4-FFF2-40B4-BE49-F238E27FC236}">
                <a16:creationId xmlns:a16="http://schemas.microsoft.com/office/drawing/2014/main" id="{8F86360C-9F4A-CF4E-9885-1F2528A26442}"/>
              </a:ext>
            </a:extLst>
          </p:cNvPr>
          <p:cNvCxnSpPr>
            <a:cxnSpLocks/>
          </p:cNvCxnSpPr>
          <p:nvPr/>
        </p:nvCxnSpPr>
        <p:spPr>
          <a:xfrm>
            <a:off x="539400" y="1712395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20E1A178-0632-9942-AFCB-F5D5A8EF6334}"/>
              </a:ext>
            </a:extLst>
          </p:cNvPr>
          <p:cNvCxnSpPr>
            <a:cxnSpLocks/>
          </p:cNvCxnSpPr>
          <p:nvPr/>
        </p:nvCxnSpPr>
        <p:spPr>
          <a:xfrm>
            <a:off x="539400" y="6466113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00E1F32-E860-C842-89EC-3F6755683B52}"/>
              </a:ext>
            </a:extLst>
          </p:cNvPr>
          <p:cNvSpPr txBox="1"/>
          <p:nvPr/>
        </p:nvSpPr>
        <p:spPr>
          <a:xfrm>
            <a:off x="539401" y="529396"/>
            <a:ext cx="11113200" cy="1131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20"/>
              </a:lnSpc>
            </a:pPr>
            <a: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  <a:t>Erogazione lezioni</a:t>
            </a:r>
            <a:b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</a:br>
            <a:r>
              <a:rPr lang="it-IT" sz="4000" dirty="0">
                <a:solidFill>
                  <a:srgbClr val="0000FF"/>
                </a:solidFill>
                <a:latin typeface="Helvetica" pitchFamily="2" charset="0"/>
              </a:rPr>
              <a:t>2021/22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DA5C4A8-7F12-E641-B94C-C5D4CAF72135}"/>
              </a:ext>
            </a:extLst>
          </p:cNvPr>
          <p:cNvSpPr txBox="1"/>
          <p:nvPr/>
        </p:nvSpPr>
        <p:spPr>
          <a:xfrm>
            <a:off x="539400" y="2425959"/>
            <a:ext cx="3599463" cy="1220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40"/>
              </a:lnSpc>
            </a:pPr>
            <a:r>
              <a:rPr lang="it-IT" sz="4400" b="1" dirty="0">
                <a:latin typeface="Arial" panose="020B0604020202020204" pitchFamily="34" charset="0"/>
                <a:cs typeface="Arial" panose="020B0604020202020204" pitchFamily="34" charset="0"/>
              </a:rPr>
              <a:t>Didattica</a:t>
            </a:r>
            <a:br>
              <a:rPr lang="it-IT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4400" b="1" dirty="0">
                <a:latin typeface="Arial" panose="020B0604020202020204" pitchFamily="34" charset="0"/>
                <a:cs typeface="Arial" panose="020B0604020202020204" pitchFamily="34" charset="0"/>
              </a:rPr>
              <a:t>in presenza 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0C71423-BABD-A94E-913D-C9924DC68338}"/>
              </a:ext>
            </a:extLst>
          </p:cNvPr>
          <p:cNvSpPr txBox="1"/>
          <p:nvPr/>
        </p:nvSpPr>
        <p:spPr>
          <a:xfrm>
            <a:off x="539400" y="5954247"/>
            <a:ext cx="9084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* Qualora le condizioni sanitarie lo dovessero imporre e per garantire le categorie fragili</a:t>
            </a:r>
          </a:p>
        </p:txBody>
      </p:sp>
    </p:spTree>
    <p:extLst>
      <p:ext uri="{BB962C8B-B14F-4D97-AF65-F5344CB8AC3E}">
        <p14:creationId xmlns:p14="http://schemas.microsoft.com/office/powerpoint/2010/main" val="2610772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ttore 1 2">
            <a:extLst>
              <a:ext uri="{FF2B5EF4-FFF2-40B4-BE49-F238E27FC236}">
                <a16:creationId xmlns:a16="http://schemas.microsoft.com/office/drawing/2014/main" id="{8F86360C-9F4A-CF4E-9885-1F2528A26442}"/>
              </a:ext>
            </a:extLst>
          </p:cNvPr>
          <p:cNvCxnSpPr>
            <a:cxnSpLocks/>
          </p:cNvCxnSpPr>
          <p:nvPr/>
        </p:nvCxnSpPr>
        <p:spPr>
          <a:xfrm>
            <a:off x="539400" y="1712395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20E1A178-0632-9942-AFCB-F5D5A8EF6334}"/>
              </a:ext>
            </a:extLst>
          </p:cNvPr>
          <p:cNvCxnSpPr>
            <a:cxnSpLocks/>
          </p:cNvCxnSpPr>
          <p:nvPr/>
        </p:nvCxnSpPr>
        <p:spPr>
          <a:xfrm>
            <a:off x="539400" y="6466113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00E1F32-E860-C842-89EC-3F6755683B52}"/>
              </a:ext>
            </a:extLst>
          </p:cNvPr>
          <p:cNvSpPr txBox="1"/>
          <p:nvPr/>
        </p:nvSpPr>
        <p:spPr>
          <a:xfrm>
            <a:off x="539401" y="529396"/>
            <a:ext cx="11113200" cy="1131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20"/>
              </a:lnSpc>
            </a:pPr>
            <a: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  <a:t>Sviluppo didattica </a:t>
            </a:r>
            <a:b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</a:br>
            <a: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  <a:t>integrata e interattiva</a:t>
            </a:r>
            <a:endParaRPr lang="it-IT" sz="4000" dirty="0">
              <a:solidFill>
                <a:srgbClr val="0000FF"/>
              </a:solidFill>
              <a:latin typeface="Helvetica" pitchFamily="2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DA5C4A8-7F12-E641-B94C-C5D4CAF72135}"/>
              </a:ext>
            </a:extLst>
          </p:cNvPr>
          <p:cNvSpPr txBox="1"/>
          <p:nvPr/>
        </p:nvSpPr>
        <p:spPr>
          <a:xfrm>
            <a:off x="539400" y="2471898"/>
            <a:ext cx="11227220" cy="265713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ts val="4440"/>
              </a:lnSpc>
              <a:spcAft>
                <a:spcPts val="1200"/>
              </a:spcAft>
            </a:pP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Sulla base di: </a:t>
            </a:r>
          </a:p>
          <a:p>
            <a:pPr>
              <a:lnSpc>
                <a:spcPts val="4440"/>
              </a:lnSpc>
              <a:spcAft>
                <a:spcPts val="1200"/>
              </a:spcAft>
            </a:pPr>
            <a:r>
              <a:rPr lang="it-IT" sz="4400" b="1" dirty="0">
                <a:latin typeface="Arial" panose="020B0604020202020204" pitchFamily="34" charset="0"/>
                <a:cs typeface="Arial" panose="020B0604020202020204" pitchFamily="34" charset="0"/>
              </a:rPr>
              <a:t>&gt; Esperienza maturata </a:t>
            </a:r>
          </a:p>
          <a:p>
            <a:pPr>
              <a:lnSpc>
                <a:spcPts val="4440"/>
              </a:lnSpc>
              <a:spcAft>
                <a:spcPts val="1200"/>
              </a:spcAft>
            </a:pPr>
            <a:r>
              <a:rPr lang="it-IT" sz="4400" b="1" dirty="0">
                <a:latin typeface="Arial" panose="020B0604020202020204" pitchFamily="34" charset="0"/>
                <a:cs typeface="Arial" panose="020B0604020202020204" pitchFamily="34" charset="0"/>
              </a:rPr>
              <a:t>&gt; Importante investimento </a:t>
            </a:r>
            <a:br>
              <a:rPr lang="it-IT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4400" b="1" dirty="0">
                <a:latin typeface="Arial" panose="020B0604020202020204" pitchFamily="34" charset="0"/>
                <a:cs typeface="Arial" panose="020B0604020202020204" pitchFamily="34" charset="0"/>
              </a:rPr>
              <a:t>tecnologico compiuto</a:t>
            </a:r>
          </a:p>
        </p:txBody>
      </p:sp>
    </p:spTree>
    <p:extLst>
      <p:ext uri="{BB962C8B-B14F-4D97-AF65-F5344CB8AC3E}">
        <p14:creationId xmlns:p14="http://schemas.microsoft.com/office/powerpoint/2010/main" val="504609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ttore 1 2">
            <a:extLst>
              <a:ext uri="{FF2B5EF4-FFF2-40B4-BE49-F238E27FC236}">
                <a16:creationId xmlns:a16="http://schemas.microsoft.com/office/drawing/2014/main" id="{8F86360C-9F4A-CF4E-9885-1F2528A26442}"/>
              </a:ext>
            </a:extLst>
          </p:cNvPr>
          <p:cNvCxnSpPr>
            <a:cxnSpLocks/>
          </p:cNvCxnSpPr>
          <p:nvPr/>
        </p:nvCxnSpPr>
        <p:spPr>
          <a:xfrm>
            <a:off x="539400" y="1712395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20E1A178-0632-9942-AFCB-F5D5A8EF6334}"/>
              </a:ext>
            </a:extLst>
          </p:cNvPr>
          <p:cNvCxnSpPr>
            <a:cxnSpLocks/>
          </p:cNvCxnSpPr>
          <p:nvPr/>
        </p:nvCxnSpPr>
        <p:spPr>
          <a:xfrm>
            <a:off x="539400" y="6466113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00E1F32-E860-C842-89EC-3F6755683B52}"/>
              </a:ext>
            </a:extLst>
          </p:cNvPr>
          <p:cNvSpPr txBox="1"/>
          <p:nvPr/>
        </p:nvSpPr>
        <p:spPr>
          <a:xfrm>
            <a:off x="539401" y="529396"/>
            <a:ext cx="11113200" cy="1131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20"/>
              </a:lnSpc>
            </a:pPr>
            <a: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  <a:t>Offerta didattica </a:t>
            </a:r>
            <a:b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</a:br>
            <a:r>
              <a:rPr lang="it-IT" sz="4000" dirty="0">
                <a:solidFill>
                  <a:srgbClr val="0000FF"/>
                </a:solidFill>
                <a:latin typeface="Helvetica" pitchFamily="2" charset="0"/>
              </a:rPr>
              <a:t>2021/22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3A5E6EE5-BA5F-5040-8711-A4E79C56A52E}"/>
              </a:ext>
            </a:extLst>
          </p:cNvPr>
          <p:cNvSpPr txBox="1"/>
          <p:nvPr/>
        </p:nvSpPr>
        <p:spPr>
          <a:xfrm>
            <a:off x="3155456" y="4369236"/>
            <a:ext cx="2831139" cy="1733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  <a:p>
            <a:pPr>
              <a:lnSpc>
                <a:spcPts val="1540"/>
              </a:lnSpc>
              <a:spcBef>
                <a:spcPts val="600"/>
              </a:spcBef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AREE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ECONOMICA </a:t>
            </a:r>
            <a:b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E GIURIDICA, MEDICA, SCIENTIFICA, UMANISTICA </a:t>
            </a:r>
            <a:b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E DELLA FORMAZIONE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FF1FC8A4-9008-B54F-A14A-91358FD828D6}"/>
              </a:ext>
            </a:extLst>
          </p:cNvPr>
          <p:cNvSpPr txBox="1"/>
          <p:nvPr/>
        </p:nvSpPr>
        <p:spPr>
          <a:xfrm>
            <a:off x="698124" y="2380773"/>
            <a:ext cx="2534359" cy="1669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CORSI 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DI LAUREA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TRIENNALE</a:t>
            </a: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C1A6950D-AD0B-5743-88D9-57410A74D868}"/>
              </a:ext>
            </a:extLst>
          </p:cNvPr>
          <p:cNvSpPr txBox="1"/>
          <p:nvPr/>
        </p:nvSpPr>
        <p:spPr>
          <a:xfrm>
            <a:off x="3155456" y="2380773"/>
            <a:ext cx="2534359" cy="1426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CORSI DI LAUREA MAGISTRALE 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A CICLO UNICO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BABDA883-61D0-9C4F-9727-5F0192C60A72}"/>
              </a:ext>
            </a:extLst>
          </p:cNvPr>
          <p:cNvSpPr txBox="1"/>
          <p:nvPr/>
        </p:nvSpPr>
        <p:spPr>
          <a:xfrm>
            <a:off x="6502187" y="2339774"/>
            <a:ext cx="2534359" cy="1669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CORSI INTERNAZIONALI CON RILASCIO DI DOPPIO TITOLO 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6FC8EF52-8038-B244-A08C-5C29A444173A}"/>
              </a:ext>
            </a:extLst>
          </p:cNvPr>
          <p:cNvSpPr txBox="1"/>
          <p:nvPr/>
        </p:nvSpPr>
        <p:spPr>
          <a:xfrm>
            <a:off x="698123" y="4369236"/>
            <a:ext cx="2534359" cy="1913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36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CORSI 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DI LAUREA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MAGISTRALE</a:t>
            </a: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946F071B-BC34-0B4F-9B98-89E17F289AB4}"/>
              </a:ext>
            </a:extLst>
          </p:cNvPr>
          <p:cNvSpPr txBox="1"/>
          <p:nvPr/>
        </p:nvSpPr>
        <p:spPr>
          <a:xfrm>
            <a:off x="10073188" y="2429554"/>
            <a:ext cx="2534359" cy="1426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CORSI IN 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LINGUA 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INGLESE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5D2751CB-E080-C940-A956-56FF75432894}"/>
              </a:ext>
            </a:extLst>
          </p:cNvPr>
          <p:cNvSpPr txBox="1"/>
          <p:nvPr/>
        </p:nvSpPr>
        <p:spPr>
          <a:xfrm>
            <a:off x="10073189" y="4511717"/>
            <a:ext cx="2534359" cy="1182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SCUOLA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SUPERIORE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CACC9A4B-95BA-004D-9FEB-48DED6ACD491}"/>
              </a:ext>
            </a:extLst>
          </p:cNvPr>
          <p:cNvSpPr txBox="1"/>
          <p:nvPr/>
        </p:nvSpPr>
        <p:spPr>
          <a:xfrm>
            <a:off x="6533068" y="4374881"/>
            <a:ext cx="2831139" cy="15414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  <a:p>
            <a:pPr>
              <a:lnSpc>
                <a:spcPts val="1540"/>
              </a:lnSpc>
              <a:spcBef>
                <a:spcPts val="600"/>
              </a:spcBef>
            </a:pP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SEDI REGIONALI</a:t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UDINE, GORIZIA, PORDENONE E </a:t>
            </a:r>
            <a:b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GEMONA DEL FRIULI</a:t>
            </a:r>
          </a:p>
        </p:txBody>
      </p:sp>
    </p:spTree>
    <p:extLst>
      <p:ext uri="{BB962C8B-B14F-4D97-AF65-F5344CB8AC3E}">
        <p14:creationId xmlns:p14="http://schemas.microsoft.com/office/powerpoint/2010/main" val="2426364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ttore 1 2">
            <a:extLst>
              <a:ext uri="{FF2B5EF4-FFF2-40B4-BE49-F238E27FC236}">
                <a16:creationId xmlns:a16="http://schemas.microsoft.com/office/drawing/2014/main" id="{8F86360C-9F4A-CF4E-9885-1F2528A26442}"/>
              </a:ext>
            </a:extLst>
          </p:cNvPr>
          <p:cNvCxnSpPr>
            <a:cxnSpLocks/>
          </p:cNvCxnSpPr>
          <p:nvPr/>
        </p:nvCxnSpPr>
        <p:spPr>
          <a:xfrm>
            <a:off x="539400" y="1712395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20E1A178-0632-9942-AFCB-F5D5A8EF6334}"/>
              </a:ext>
            </a:extLst>
          </p:cNvPr>
          <p:cNvCxnSpPr>
            <a:cxnSpLocks/>
          </p:cNvCxnSpPr>
          <p:nvPr/>
        </p:nvCxnSpPr>
        <p:spPr>
          <a:xfrm>
            <a:off x="539400" y="6466113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00E1F32-E860-C842-89EC-3F6755683B52}"/>
              </a:ext>
            </a:extLst>
          </p:cNvPr>
          <p:cNvSpPr txBox="1"/>
          <p:nvPr/>
        </p:nvSpPr>
        <p:spPr>
          <a:xfrm>
            <a:off x="539401" y="529396"/>
            <a:ext cx="11113200" cy="1131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20"/>
              </a:lnSpc>
            </a:pPr>
            <a: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  <a:t>Offerta didattica </a:t>
            </a:r>
            <a:b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</a:br>
            <a:r>
              <a:rPr lang="it-IT" sz="4000" dirty="0">
                <a:solidFill>
                  <a:srgbClr val="0000FF"/>
                </a:solidFill>
                <a:latin typeface="Helvetica" pitchFamily="2" charset="0"/>
              </a:rPr>
              <a:t>2021/22</a:t>
            </a:r>
          </a:p>
        </p:txBody>
      </p:sp>
      <p:pic>
        <p:nvPicPr>
          <p:cNvPr id="21" name="Immagine 20">
            <a:extLst>
              <a:ext uri="{FF2B5EF4-FFF2-40B4-BE49-F238E27FC236}">
                <a16:creationId xmlns:a16="http://schemas.microsoft.com/office/drawing/2014/main" id="{05BD5047-8922-604D-B731-68CA39F31E5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0978" b="28776"/>
          <a:stretch/>
        </p:blipFill>
        <p:spPr>
          <a:xfrm>
            <a:off x="6880706" y="2518955"/>
            <a:ext cx="4771894" cy="1389854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6CC7C11D-357E-6A46-B0FB-82DEAD08B6C2}"/>
              </a:ext>
            </a:extLst>
          </p:cNvPr>
          <p:cNvSpPr txBox="1"/>
          <p:nvPr/>
        </p:nvSpPr>
        <p:spPr>
          <a:xfrm>
            <a:off x="539400" y="2471898"/>
            <a:ext cx="6223141" cy="286232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ts val="3640"/>
              </a:lnSpc>
              <a:spcAft>
                <a:spcPts val="1200"/>
              </a:spcAft>
            </a:pPr>
            <a:r>
              <a:rPr lang="it-IT" sz="3600" b="1" dirty="0">
                <a:latin typeface="Arial" panose="020B0604020202020204" pitchFamily="34" charset="0"/>
                <a:cs typeface="Arial" panose="020B0604020202020204" pitchFamily="34" charset="0"/>
              </a:rPr>
              <a:t>Le attività di supporto </a:t>
            </a:r>
            <a:br>
              <a:rPr lang="it-IT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3600" b="1" dirty="0">
                <a:latin typeface="Arial" panose="020B0604020202020204" pitchFamily="34" charset="0"/>
                <a:cs typeface="Arial" panose="020B0604020202020204" pitchFamily="34" charset="0"/>
              </a:rPr>
              <a:t>alla didattica, anche a carattere internazionale, sono realizzate con </a:t>
            </a:r>
            <a:br>
              <a:rPr lang="it-IT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3600" b="1" dirty="0">
                <a:latin typeface="Arial" panose="020B0604020202020204" pitchFamily="34" charset="0"/>
                <a:cs typeface="Arial" panose="020B0604020202020204" pitchFamily="34" charset="0"/>
              </a:rPr>
              <a:t>il sostegno della Fondazione Friuli.</a:t>
            </a:r>
          </a:p>
        </p:txBody>
      </p:sp>
    </p:spTree>
    <p:extLst>
      <p:ext uri="{BB962C8B-B14F-4D97-AF65-F5344CB8AC3E}">
        <p14:creationId xmlns:p14="http://schemas.microsoft.com/office/powerpoint/2010/main" val="3130394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>
            <a:extLst>
              <a:ext uri="{FF2B5EF4-FFF2-40B4-BE49-F238E27FC236}">
                <a16:creationId xmlns:a16="http://schemas.microsoft.com/office/drawing/2014/main" id="{B5DE0D09-A9D5-8F40-942A-7652604E5D8F}"/>
              </a:ext>
            </a:extLst>
          </p:cNvPr>
          <p:cNvSpPr txBox="1"/>
          <p:nvPr/>
        </p:nvSpPr>
        <p:spPr>
          <a:xfrm>
            <a:off x="698124" y="2380773"/>
            <a:ext cx="426576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40"/>
              </a:lnSpc>
            </a:pPr>
            <a:r>
              <a:rPr lang="it-IT" sz="6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</a:p>
          <a:p>
            <a:pPr>
              <a:lnSpc>
                <a:spcPts val="1940"/>
              </a:lnSpc>
            </a:pPr>
            <a:r>
              <a:rPr lang="it-IT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BORSE DI STUDIO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A FAVORE DI STUDENTI ISCRITTI ALLE LAUREE MAGISTRALI CHE POSSANO SVOLGERE ATTIVITÀ PRESSO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UNIUD LAB VILLAGE</a:t>
            </a:r>
          </a:p>
          <a:p>
            <a:pPr>
              <a:lnSpc>
                <a:spcPts val="1940"/>
              </a:lnSpc>
            </a:pPr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940"/>
              </a:lnSpc>
            </a:pPr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Connettore 1 2">
            <a:extLst>
              <a:ext uri="{FF2B5EF4-FFF2-40B4-BE49-F238E27FC236}">
                <a16:creationId xmlns:a16="http://schemas.microsoft.com/office/drawing/2014/main" id="{8F86360C-9F4A-CF4E-9885-1F2528A26442}"/>
              </a:ext>
            </a:extLst>
          </p:cNvPr>
          <p:cNvCxnSpPr>
            <a:cxnSpLocks/>
          </p:cNvCxnSpPr>
          <p:nvPr/>
        </p:nvCxnSpPr>
        <p:spPr>
          <a:xfrm>
            <a:off x="539400" y="1712395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20E1A178-0632-9942-AFCB-F5D5A8EF6334}"/>
              </a:ext>
            </a:extLst>
          </p:cNvPr>
          <p:cNvCxnSpPr>
            <a:cxnSpLocks/>
          </p:cNvCxnSpPr>
          <p:nvPr/>
        </p:nvCxnSpPr>
        <p:spPr>
          <a:xfrm>
            <a:off x="539400" y="6466113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00E1F32-E860-C842-89EC-3F6755683B52}"/>
              </a:ext>
            </a:extLst>
          </p:cNvPr>
          <p:cNvSpPr txBox="1"/>
          <p:nvPr/>
        </p:nvSpPr>
        <p:spPr>
          <a:xfrm>
            <a:off x="539401" y="529396"/>
            <a:ext cx="11113200" cy="1131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20"/>
              </a:lnSpc>
            </a:pPr>
            <a: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  <a:t>Offerta didattica </a:t>
            </a:r>
            <a:b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</a:br>
            <a:r>
              <a:rPr lang="it-IT" sz="4000" dirty="0">
                <a:solidFill>
                  <a:srgbClr val="0000FF"/>
                </a:solidFill>
                <a:latin typeface="Helvetica" pitchFamily="2" charset="0"/>
              </a:rPr>
              <a:t>2021/22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8E541A37-F031-2C48-BCE3-8EF5DE665F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8116" y="2380773"/>
            <a:ext cx="3985719" cy="2358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220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ttore 1 2">
            <a:extLst>
              <a:ext uri="{FF2B5EF4-FFF2-40B4-BE49-F238E27FC236}">
                <a16:creationId xmlns:a16="http://schemas.microsoft.com/office/drawing/2014/main" id="{8F86360C-9F4A-CF4E-9885-1F2528A26442}"/>
              </a:ext>
            </a:extLst>
          </p:cNvPr>
          <p:cNvCxnSpPr>
            <a:cxnSpLocks/>
          </p:cNvCxnSpPr>
          <p:nvPr/>
        </p:nvCxnSpPr>
        <p:spPr>
          <a:xfrm>
            <a:off x="539400" y="1712395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5">
            <a:extLst>
              <a:ext uri="{FF2B5EF4-FFF2-40B4-BE49-F238E27FC236}">
                <a16:creationId xmlns:a16="http://schemas.microsoft.com/office/drawing/2014/main" id="{20E1A178-0632-9942-AFCB-F5D5A8EF6334}"/>
              </a:ext>
            </a:extLst>
          </p:cNvPr>
          <p:cNvCxnSpPr>
            <a:cxnSpLocks/>
          </p:cNvCxnSpPr>
          <p:nvPr/>
        </p:nvCxnSpPr>
        <p:spPr>
          <a:xfrm>
            <a:off x="539400" y="6466113"/>
            <a:ext cx="1111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00E1F32-E860-C842-89EC-3F6755683B52}"/>
              </a:ext>
            </a:extLst>
          </p:cNvPr>
          <p:cNvSpPr txBox="1"/>
          <p:nvPr/>
        </p:nvSpPr>
        <p:spPr>
          <a:xfrm>
            <a:off x="539401" y="529396"/>
            <a:ext cx="11113200" cy="1644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20"/>
              </a:lnSpc>
            </a:pPr>
            <a: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  <a:t>Nuovi corsi </a:t>
            </a:r>
            <a:r>
              <a:rPr lang="it-IT" sz="4000" b="1" dirty="0" err="1">
                <a:solidFill>
                  <a:srgbClr val="0000FF"/>
                </a:solidFill>
                <a:latin typeface="Helvetica" pitchFamily="2" charset="0"/>
              </a:rPr>
              <a:t>interateneo</a:t>
            </a:r>
            <a: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  <a:t> </a:t>
            </a:r>
          </a:p>
          <a:p>
            <a:pPr>
              <a:lnSpc>
                <a:spcPts val="4020"/>
              </a:lnSpc>
            </a:pPr>
            <a:r>
              <a:rPr lang="it-IT" sz="4000" b="1" dirty="0">
                <a:solidFill>
                  <a:srgbClr val="0000FF"/>
                </a:solidFill>
                <a:latin typeface="Helvetica" pitchFamily="2" charset="0"/>
              </a:rPr>
              <a:t>per l’area medica</a:t>
            </a:r>
          </a:p>
          <a:p>
            <a:pPr>
              <a:lnSpc>
                <a:spcPts val="4020"/>
              </a:lnSpc>
            </a:pPr>
            <a:endParaRPr lang="it-IT" sz="4000" b="1" dirty="0">
              <a:solidFill>
                <a:srgbClr val="0000FF"/>
              </a:solidFill>
              <a:latin typeface="Helvetica" pitchFamily="2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DA5C4A8-7F12-E641-B94C-C5D4CAF72135}"/>
              </a:ext>
            </a:extLst>
          </p:cNvPr>
          <p:cNvSpPr txBox="1"/>
          <p:nvPr/>
        </p:nvSpPr>
        <p:spPr>
          <a:xfrm>
            <a:off x="539400" y="2425959"/>
            <a:ext cx="4878906" cy="2657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40"/>
              </a:lnSpc>
              <a:spcAft>
                <a:spcPts val="1200"/>
              </a:spcAft>
            </a:pPr>
            <a:r>
              <a:rPr lang="it-IT" sz="1600" b="1" dirty="0">
                <a:latin typeface="Arial Black" panose="020B0604020202020204" pitchFamily="34" charset="0"/>
                <a:cs typeface="Arial Black" panose="020B0604020202020204" pitchFamily="34" charset="0"/>
              </a:rPr>
              <a:t>LAUREA TRIENNALE IN</a:t>
            </a:r>
          </a:p>
          <a:p>
            <a:pPr>
              <a:lnSpc>
                <a:spcPts val="4440"/>
              </a:lnSpc>
              <a:spcAft>
                <a:spcPts val="1200"/>
              </a:spcAft>
            </a:pPr>
            <a:r>
              <a:rPr lang="it-IT" sz="5400" dirty="0">
                <a:latin typeface="Arial" panose="020B0604020202020204" pitchFamily="34" charset="0"/>
                <a:cs typeface="Arial" panose="020B0604020202020204" pitchFamily="34" charset="0"/>
              </a:rPr>
              <a:t>Assistenza sanitaria</a:t>
            </a:r>
          </a:p>
          <a:p>
            <a:pPr>
              <a:lnSpc>
                <a:spcPts val="4440"/>
              </a:lnSpc>
              <a:spcAft>
                <a:spcPts val="1200"/>
              </a:spcAft>
            </a:pPr>
            <a:endParaRPr lang="it-IT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2D6F3C5A-B2F4-254F-ABAD-A81A19F9AB14}"/>
              </a:ext>
            </a:extLst>
          </p:cNvPr>
          <p:cNvSpPr txBox="1"/>
          <p:nvPr/>
        </p:nvSpPr>
        <p:spPr>
          <a:xfrm>
            <a:off x="6096000" y="2425959"/>
            <a:ext cx="5791200" cy="3221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40"/>
              </a:lnSpc>
              <a:spcAft>
                <a:spcPts val="1200"/>
              </a:spcAft>
            </a:pPr>
            <a:r>
              <a:rPr lang="it-IT" sz="1600" b="1" dirty="0">
                <a:latin typeface="Arial Black" panose="020B0604020202020204" pitchFamily="34" charset="0"/>
                <a:cs typeface="Arial Black" panose="020B0604020202020204" pitchFamily="34" charset="0"/>
              </a:rPr>
              <a:t>LAUREA MAGISTRALE IN</a:t>
            </a:r>
          </a:p>
          <a:p>
            <a:pPr>
              <a:lnSpc>
                <a:spcPts val="4440"/>
              </a:lnSpc>
              <a:spcAft>
                <a:spcPts val="1200"/>
              </a:spcAft>
            </a:pPr>
            <a:r>
              <a:rPr lang="it-IT" sz="5400" dirty="0">
                <a:latin typeface="Arial" panose="020B0604020202020204" pitchFamily="34" charset="0"/>
                <a:cs typeface="Arial" panose="020B0604020202020204" pitchFamily="34" charset="0"/>
              </a:rPr>
              <a:t>Scienze infermieristiche </a:t>
            </a:r>
            <a:br>
              <a:rPr lang="it-IT" sz="5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5400" dirty="0">
                <a:latin typeface="Arial" panose="020B0604020202020204" pitchFamily="34" charset="0"/>
                <a:cs typeface="Arial" panose="020B0604020202020204" pitchFamily="34" charset="0"/>
              </a:rPr>
              <a:t>ed ostetriche</a:t>
            </a:r>
          </a:p>
          <a:p>
            <a:pPr>
              <a:lnSpc>
                <a:spcPts val="4440"/>
              </a:lnSpc>
              <a:spcAft>
                <a:spcPts val="1200"/>
              </a:spcAft>
            </a:pPr>
            <a:endParaRPr lang="it-IT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2500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5E0CF96450E08458EE73227B16B15F0" ma:contentTypeVersion="13" ma:contentTypeDescription="Creare un nuovo documento." ma:contentTypeScope="" ma:versionID="7ba5f12d7d25db3a3962fce6ec43b108">
  <xsd:schema xmlns:xsd="http://www.w3.org/2001/XMLSchema" xmlns:xs="http://www.w3.org/2001/XMLSchema" xmlns:p="http://schemas.microsoft.com/office/2006/metadata/properties" xmlns:ns3="5f913fd4-5ffb-4a7a-b2c7-17998dfc504b" xmlns:ns4="0c262b2a-1129-489d-8bdc-8c9abd58d6ca" targetNamespace="http://schemas.microsoft.com/office/2006/metadata/properties" ma:root="true" ma:fieldsID="2cf7ba3c0635beecf2db51d48285cf5d" ns3:_="" ns4:_="">
    <xsd:import namespace="5f913fd4-5ffb-4a7a-b2c7-17998dfc504b"/>
    <xsd:import namespace="0c262b2a-1129-489d-8bdc-8c9abd58d6ca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913fd4-5ffb-4a7a-b2c7-17998dfc504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Condiviso con dettagl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suggerimento condivisione" ma:description="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262b2a-1129-489d-8bdc-8c9abd58d6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39E17B3-B73C-4BEE-84DD-5E303B7F870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c262b2a-1129-489d-8bdc-8c9abd58d6ca"/>
    <ds:schemaRef ds:uri="5f913fd4-5ffb-4a7a-b2c7-17998dfc504b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8D87FA7-59AA-42CD-A817-C99250ABC9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f913fd4-5ffb-4a7a-b2c7-17998dfc504b"/>
    <ds:schemaRef ds:uri="0c262b2a-1129-489d-8bdc-8c9abd58d6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D85DE4D-A8D3-4AA8-B63C-CCFED42EDF4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1151</TotalTime>
  <Words>759</Words>
  <Application>Microsoft Office PowerPoint</Application>
  <PresentationFormat>Widescreen</PresentationFormat>
  <Paragraphs>201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6" baseType="lpstr">
      <vt:lpstr>Arial</vt:lpstr>
      <vt:lpstr>Arial Black</vt:lpstr>
      <vt:lpstr>Calibri</vt:lpstr>
      <vt:lpstr>Calibri Light</vt:lpstr>
      <vt:lpstr>Helvetica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Marco De Anna</dc:creator>
  <cp:lastModifiedBy>Silvia Pusiol</cp:lastModifiedBy>
  <cp:revision>117</cp:revision>
  <cp:lastPrinted>2021-07-16T07:41:11Z</cp:lastPrinted>
  <dcterms:created xsi:type="dcterms:W3CDTF">2021-02-09T11:41:05Z</dcterms:created>
  <dcterms:modified xsi:type="dcterms:W3CDTF">2021-07-16T07:46:35Z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0x01010035E0CF96450E08458EE73227B16B15F0</vt:lpwstr>
  </property>
</Properties>
</file>