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embeddings/oleObject1.bin" ContentType="application/vnd.openxmlformats-officedocument.oleObject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472" r:id="rId2"/>
    <p:sldId id="524" r:id="rId3"/>
    <p:sldId id="587" r:id="rId4"/>
    <p:sldId id="572" r:id="rId5"/>
    <p:sldId id="575" r:id="rId6"/>
    <p:sldId id="576" r:id="rId7"/>
    <p:sldId id="577" r:id="rId8"/>
    <p:sldId id="578" r:id="rId9"/>
    <p:sldId id="579" r:id="rId10"/>
    <p:sldId id="590" r:id="rId11"/>
    <p:sldId id="582" r:id="rId12"/>
    <p:sldId id="583" r:id="rId13"/>
    <p:sldId id="586" r:id="rId14"/>
    <p:sldId id="571" r:id="rId15"/>
    <p:sldId id="585" r:id="rId16"/>
  </p:sldIdLst>
  <p:sldSz cx="9144000" cy="6858000" type="screen4x3"/>
  <p:notesSz cx="6797675" cy="987425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.Guttilla" initials="S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E99"/>
    <a:srgbClr val="1D4570"/>
    <a:srgbClr val="FF6600"/>
    <a:srgbClr val="05777D"/>
    <a:srgbClr val="FF3300"/>
    <a:srgbClr val="663300"/>
    <a:srgbClr val="00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7" autoAdjust="0"/>
  </p:normalViewPr>
  <p:slideViewPr>
    <p:cSldViewPr>
      <p:cViewPr>
        <p:scale>
          <a:sx n="125" d="100"/>
          <a:sy n="125" d="100"/>
        </p:scale>
        <p:origin x="-552" y="-5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691399662731872"/>
          <c:y val="0.0311346513340509"/>
          <c:w val="0.841483979763912"/>
          <c:h val="0.79821069128948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'Intensità TT'!$B$1</c:f>
              <c:strCache>
                <c:ptCount val="1"/>
                <c:pt idx="0">
                  <c:v>Tecnologie tutelate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'Intensità TT'!$A$7:$A$21</c:f>
              <c:strCache>
                <c:ptCount val="15"/>
                <c:pt idx="0">
                  <c:v>91/'99</c:v>
                </c:pt>
                <c:pt idx="1">
                  <c:v> '00</c:v>
                </c:pt>
                <c:pt idx="2">
                  <c:v> '01</c:v>
                </c:pt>
                <c:pt idx="3">
                  <c:v> '02</c:v>
                </c:pt>
                <c:pt idx="4">
                  <c:v> '03</c:v>
                </c:pt>
                <c:pt idx="5">
                  <c:v> '04</c:v>
                </c:pt>
                <c:pt idx="6">
                  <c:v> '05</c:v>
                </c:pt>
                <c:pt idx="7">
                  <c:v> '06</c:v>
                </c:pt>
                <c:pt idx="8">
                  <c:v> '07</c:v>
                </c:pt>
                <c:pt idx="9">
                  <c:v> '08</c:v>
                </c:pt>
                <c:pt idx="10">
                  <c:v> '09</c:v>
                </c:pt>
                <c:pt idx="11">
                  <c:v> '10</c:v>
                </c:pt>
                <c:pt idx="12">
                  <c:v> '11</c:v>
                </c:pt>
                <c:pt idx="13">
                  <c:v> '12</c:v>
                </c:pt>
                <c:pt idx="14">
                  <c:v> '13</c:v>
                </c:pt>
              </c:strCache>
            </c:strRef>
          </c:cat>
          <c:val>
            <c:numRef>
              <c:f>'Intensità TT'!$B$7:$B$21</c:f>
              <c:numCache>
                <c:formatCode>General</c:formatCode>
                <c:ptCount val="15"/>
                <c:pt idx="0">
                  <c:v>9.0</c:v>
                </c:pt>
                <c:pt idx="1">
                  <c:v>13.0</c:v>
                </c:pt>
                <c:pt idx="2">
                  <c:v>22.0</c:v>
                </c:pt>
                <c:pt idx="3">
                  <c:v>25.0</c:v>
                </c:pt>
                <c:pt idx="4">
                  <c:v>31.0</c:v>
                </c:pt>
                <c:pt idx="5">
                  <c:v>36.0</c:v>
                </c:pt>
                <c:pt idx="6">
                  <c:v>39.0</c:v>
                </c:pt>
                <c:pt idx="7">
                  <c:v>48.0</c:v>
                </c:pt>
                <c:pt idx="8">
                  <c:v>53.0</c:v>
                </c:pt>
                <c:pt idx="9">
                  <c:v>58.0</c:v>
                </c:pt>
                <c:pt idx="10">
                  <c:v>60.0</c:v>
                </c:pt>
                <c:pt idx="11">
                  <c:v>65.0</c:v>
                </c:pt>
                <c:pt idx="12">
                  <c:v>68.0</c:v>
                </c:pt>
                <c:pt idx="13">
                  <c:v>74.0</c:v>
                </c:pt>
                <c:pt idx="14">
                  <c:v>81.0</c:v>
                </c:pt>
              </c:numCache>
            </c:numRef>
          </c:val>
        </c:ser>
        <c:ser>
          <c:idx val="0"/>
          <c:order val="1"/>
          <c:tx>
            <c:strRef>
              <c:f>'Intensità TT'!$C$1</c:f>
              <c:strCache>
                <c:ptCount val="1"/>
                <c:pt idx="0">
                  <c:v>Tecnologie trasferite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'Intensità TT'!$A$7:$A$21</c:f>
              <c:strCache>
                <c:ptCount val="15"/>
                <c:pt idx="0">
                  <c:v>91/'99</c:v>
                </c:pt>
                <c:pt idx="1">
                  <c:v> '00</c:v>
                </c:pt>
                <c:pt idx="2">
                  <c:v> '01</c:v>
                </c:pt>
                <c:pt idx="3">
                  <c:v> '02</c:v>
                </c:pt>
                <c:pt idx="4">
                  <c:v> '03</c:v>
                </c:pt>
                <c:pt idx="5">
                  <c:v> '04</c:v>
                </c:pt>
                <c:pt idx="6">
                  <c:v> '05</c:v>
                </c:pt>
                <c:pt idx="7">
                  <c:v> '06</c:v>
                </c:pt>
                <c:pt idx="8">
                  <c:v> '07</c:v>
                </c:pt>
                <c:pt idx="9">
                  <c:v> '08</c:v>
                </c:pt>
                <c:pt idx="10">
                  <c:v> '09</c:v>
                </c:pt>
                <c:pt idx="11">
                  <c:v> '10</c:v>
                </c:pt>
                <c:pt idx="12">
                  <c:v> '11</c:v>
                </c:pt>
                <c:pt idx="13">
                  <c:v> '12</c:v>
                </c:pt>
                <c:pt idx="14">
                  <c:v> '13</c:v>
                </c:pt>
              </c:strCache>
            </c:strRef>
          </c:cat>
          <c:val>
            <c:numRef>
              <c:f>'Intensità TT'!$C$7:$C$21</c:f>
              <c:numCache>
                <c:formatCode>General</c:formatCode>
                <c:ptCount val="15"/>
                <c:pt idx="0">
                  <c:v>1.0</c:v>
                </c:pt>
                <c:pt idx="1">
                  <c:v>3.0</c:v>
                </c:pt>
                <c:pt idx="2">
                  <c:v>5.0</c:v>
                </c:pt>
                <c:pt idx="3">
                  <c:v>6.0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20.0</c:v>
                </c:pt>
                <c:pt idx="8">
                  <c:v>23.0</c:v>
                </c:pt>
                <c:pt idx="9">
                  <c:v>28.0</c:v>
                </c:pt>
                <c:pt idx="10">
                  <c:v>27.0</c:v>
                </c:pt>
                <c:pt idx="11">
                  <c:v>23.0</c:v>
                </c:pt>
                <c:pt idx="12">
                  <c:v>23.0</c:v>
                </c:pt>
                <c:pt idx="13">
                  <c:v>22.0</c:v>
                </c:pt>
                <c:pt idx="14">
                  <c:v>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-2078715320"/>
        <c:axId val="-2078775512"/>
      </c:barChart>
      <c:lineChart>
        <c:grouping val="standard"/>
        <c:varyColors val="0"/>
        <c:ser>
          <c:idx val="3"/>
          <c:order val="2"/>
          <c:tx>
            <c:strRef>
              <c:f>'Intensità TT'!$E$1</c:f>
              <c:strCache>
                <c:ptCount val="1"/>
                <c:pt idx="0">
                  <c:v>Intensità del trasferimento "depurato"</c:v>
                </c:pt>
              </c:strCache>
            </c:strRef>
          </c:tx>
          <c:spPr>
            <a:ln w="2222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rgbClr val="92D050"/>
                </a:solidFill>
                <a:round/>
              </a:ln>
              <a:effectLst/>
            </c:spPr>
          </c:marker>
          <c:cat>
            <c:strRef>
              <c:f>'Intensità TT'!$A$7:$A$21</c:f>
              <c:strCache>
                <c:ptCount val="15"/>
                <c:pt idx="0">
                  <c:v>91/'99</c:v>
                </c:pt>
                <c:pt idx="1">
                  <c:v> '00</c:v>
                </c:pt>
                <c:pt idx="2">
                  <c:v> '01</c:v>
                </c:pt>
                <c:pt idx="3">
                  <c:v> '02</c:v>
                </c:pt>
                <c:pt idx="4">
                  <c:v> '03</c:v>
                </c:pt>
                <c:pt idx="5">
                  <c:v> '04</c:v>
                </c:pt>
                <c:pt idx="6">
                  <c:v> '05</c:v>
                </c:pt>
                <c:pt idx="7">
                  <c:v> '06</c:v>
                </c:pt>
                <c:pt idx="8">
                  <c:v> '07</c:v>
                </c:pt>
                <c:pt idx="9">
                  <c:v> '08</c:v>
                </c:pt>
                <c:pt idx="10">
                  <c:v> '09</c:v>
                </c:pt>
                <c:pt idx="11">
                  <c:v> '10</c:v>
                </c:pt>
                <c:pt idx="12">
                  <c:v> '11</c:v>
                </c:pt>
                <c:pt idx="13">
                  <c:v> '12</c:v>
                </c:pt>
                <c:pt idx="14">
                  <c:v> '13</c:v>
                </c:pt>
              </c:strCache>
            </c:strRef>
          </c:cat>
          <c:val>
            <c:numRef>
              <c:f>'Intensità TT'!$E$7:$E$21</c:f>
              <c:numCache>
                <c:formatCode>0%</c:formatCode>
                <c:ptCount val="15"/>
                <c:pt idx="0">
                  <c:v>0.125</c:v>
                </c:pt>
                <c:pt idx="1">
                  <c:v>0.25</c:v>
                </c:pt>
                <c:pt idx="2">
                  <c:v>0.25</c:v>
                </c:pt>
                <c:pt idx="3">
                  <c:v>0.3</c:v>
                </c:pt>
                <c:pt idx="4">
                  <c:v>0.538461538461538</c:v>
                </c:pt>
                <c:pt idx="5">
                  <c:v>0.517241379310345</c:v>
                </c:pt>
                <c:pt idx="6">
                  <c:v>0.551724137931035</c:v>
                </c:pt>
                <c:pt idx="7">
                  <c:v>0.526315789473684</c:v>
                </c:pt>
                <c:pt idx="8">
                  <c:v>0.575</c:v>
                </c:pt>
                <c:pt idx="9">
                  <c:v>0.622222222222222</c:v>
                </c:pt>
                <c:pt idx="10">
                  <c:v>0.658536585365853</c:v>
                </c:pt>
                <c:pt idx="11">
                  <c:v>0.547619047619048</c:v>
                </c:pt>
                <c:pt idx="12">
                  <c:v>0.58974358974359</c:v>
                </c:pt>
                <c:pt idx="13">
                  <c:v>0.511627906976744</c:v>
                </c:pt>
                <c:pt idx="14">
                  <c:v>0.466666666666667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8719096"/>
        <c:axId val="-2078725528"/>
      </c:lineChart>
      <c:catAx>
        <c:axId val="-2078715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787755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2078775512"/>
        <c:scaling>
          <c:orientation val="minMax"/>
          <c:max val="90.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78715320"/>
        <c:crosses val="autoZero"/>
        <c:crossBetween val="between"/>
      </c:valAx>
      <c:catAx>
        <c:axId val="-2078719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78725528"/>
        <c:crosses val="autoZero"/>
        <c:auto val="0"/>
        <c:lblAlgn val="ctr"/>
        <c:lblOffset val="100"/>
        <c:noMultiLvlLbl val="0"/>
      </c:catAx>
      <c:valAx>
        <c:axId val="-2078725528"/>
        <c:scaling>
          <c:orientation val="minMax"/>
          <c:max val="1.0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78719096"/>
        <c:crosses val="max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643377086653721"/>
          <c:y val="0.919064181725486"/>
          <c:w val="0.867306343110928"/>
          <c:h val="0.08093581827451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explosion val="17"/>
            <c:spPr>
              <a:solidFill>
                <a:srgbClr val="FFCCFF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explosion val="15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explosion val="14"/>
            <c:spPr>
              <a:solidFill>
                <a:srgbClr val="FB6F37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explosion val="9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.0311239969965207"/>
                  <c:y val="0.000629890329645912"/>
                </c:manualLayout>
              </c:layout>
              <c:tx>
                <c:rich>
                  <a:bodyPr/>
                  <a:lstStyle/>
                  <a:p>
                    <a:r>
                      <a:rPr lang="it-IT" sz="1000" dirty="0" smtClean="0"/>
                      <a:t>Umanistica</a:t>
                    </a:r>
                    <a:r>
                      <a:rPr lang="it-IT" sz="1000" dirty="0"/>
                      <a:t>
8%</a:t>
                    </a:r>
                    <a:endParaRPr lang="it-IT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28003632494487"/>
                      <c:h val="0.10015256241370007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it-IT" sz="1000" smtClean="0"/>
                      <a:t>Socio-economica</a:t>
                    </a:r>
                    <a:r>
                      <a:rPr lang="it-IT" sz="1000" dirty="0"/>
                      <a:t>
4%</a:t>
                    </a:r>
                    <a:endParaRPr lang="it-IT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290220379955111"/>
                  <c:y val="0.0236076943831638"/>
                </c:manualLayout>
              </c:layout>
              <c:tx>
                <c:rich>
                  <a:bodyPr/>
                  <a:lstStyle/>
                  <a:p>
                    <a:r>
                      <a:rPr lang="it-IT" sz="1000" dirty="0" smtClean="0"/>
                      <a:t>Medica</a:t>
                    </a:r>
                    <a:r>
                      <a:rPr lang="it-IT" sz="1000" dirty="0"/>
                      <a:t>
16%</a:t>
                    </a:r>
                    <a:endParaRPr lang="it-IT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156390208780221"/>
                  <c:y val="-0.0979794980044952"/>
                </c:manualLayout>
              </c:layout>
              <c:tx>
                <c:rich>
                  <a:bodyPr/>
                  <a:lstStyle/>
                  <a:p>
                    <a:r>
                      <a:rPr lang="it-IT" sz="1000" dirty="0" smtClean="0"/>
                      <a:t>Tecnologica</a:t>
                    </a:r>
                    <a:r>
                      <a:rPr lang="it-IT" sz="1000" dirty="0"/>
                      <a:t>
72%</a:t>
                    </a:r>
                    <a:endParaRPr lang="it-IT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Foglio1!$A$24:$A$27</c:f>
              <c:strCache>
                <c:ptCount val="4"/>
                <c:pt idx="0">
                  <c:v>Humanities</c:v>
                </c:pt>
                <c:pt idx="1">
                  <c:v>Socio economic</c:v>
                </c:pt>
                <c:pt idx="2">
                  <c:v>Medical</c:v>
                </c:pt>
                <c:pt idx="3">
                  <c:v>Technological and scientifical</c:v>
                </c:pt>
              </c:strCache>
            </c:strRef>
          </c:cat>
          <c:val>
            <c:numRef>
              <c:f>Foglio1!$B$24:$B$27</c:f>
              <c:numCache>
                <c:formatCode>#,##0.00\ [$€-1];[Red]\-#,##0.00\ [$€-1]</c:formatCode>
                <c:ptCount val="4"/>
                <c:pt idx="0">
                  <c:v>1.55735685E6</c:v>
                </c:pt>
                <c:pt idx="1">
                  <c:v>712476.55</c:v>
                </c:pt>
                <c:pt idx="2">
                  <c:v>2.99725877E6</c:v>
                </c:pt>
                <c:pt idx="3">
                  <c:v>1.384290235E7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643C390-9870-4496-8E8D-07E6BA35FF4E}" type="datetimeFigureOut">
              <a:rPr lang="it-IT"/>
              <a:pPr>
                <a:defRPr/>
              </a:pPr>
              <a:t>13/07/14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3E1E78C-5651-4A9F-845F-8BD4BEBA641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962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CCDAAF-5D9D-4764-91C9-F984B73E72E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83481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F208A-E332-4B7E-943A-FFBE3B709F64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01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97E35-7A36-4C12-A932-5FFACC6E3E32}" type="datetime1">
              <a:rPr lang="it-IT" smtClean="0"/>
              <a:pPr>
                <a:defRPr/>
              </a:pPr>
              <a:t>13/07/14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B724-9567-4009-80DB-6AD3A9278A12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52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90B3-6709-4725-BE9F-E3288B58A2B2}" type="datetime1">
              <a:rPr lang="it-IT" smtClean="0"/>
              <a:pPr>
                <a:defRPr/>
              </a:pPr>
              <a:t>13/07/14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309BF-BFF4-427F-97DF-EA3282B4D199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48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6890D-645A-4F43-A31E-B9AACBCC3AD9}" type="datetime1">
              <a:rPr lang="it-IT" smtClean="0"/>
              <a:pPr>
                <a:defRPr/>
              </a:pPr>
              <a:t>13/07/14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1FBFA-2990-4436-BA65-1AFBBB3D65FF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72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40D4F-F344-471F-B755-515FADFEC75E}" type="datetime1">
              <a:rPr lang="it-IT" smtClean="0"/>
              <a:pPr>
                <a:defRPr/>
              </a:pPr>
              <a:t>13/07/14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47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042E9-2A70-4FA7-9CFA-19F5CF834CE9}" type="datetime1">
              <a:rPr lang="it-IT" smtClean="0"/>
              <a:pPr>
                <a:defRPr/>
              </a:pPr>
              <a:t>13/07/14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EC60-9264-44F0-87C3-9546B28C10D4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46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9824B-5BE9-46B7-99BA-A9AEF4EE2C99}" type="datetime1">
              <a:rPr lang="it-IT" smtClean="0"/>
              <a:pPr>
                <a:defRPr/>
              </a:pPr>
              <a:t>13/07/14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A2957-BB32-4019-8A1E-CBEF413E309C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28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188B8-5042-440A-A8D1-623C5B3785E2}" type="datetime1">
              <a:rPr lang="it-IT" smtClean="0"/>
              <a:pPr>
                <a:defRPr/>
              </a:pPr>
              <a:t>13/07/14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2F0E-80C7-456B-9089-51C58E023FD4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09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534C5-CE29-4E58-965C-AE528228CB09}" type="datetime1">
              <a:rPr lang="it-IT" smtClean="0"/>
              <a:pPr>
                <a:defRPr/>
              </a:pPr>
              <a:t>13/07/14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882F-9708-4EEA-A8E0-3EF17060B8C0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86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C08E9-C2A7-4DEB-B53C-ED4B0BBDA290}" type="datetime1">
              <a:rPr lang="it-IT" smtClean="0"/>
              <a:pPr>
                <a:defRPr/>
              </a:pPr>
              <a:t>13/07/14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5B41-9D4C-4ABE-A6D2-BA6BB9B6C710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09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9B22-1D85-4B66-A12B-002762E1183A}" type="datetime1">
              <a:rPr lang="it-IT" smtClean="0"/>
              <a:pPr>
                <a:defRPr/>
              </a:pPr>
              <a:t>13/07/14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8179-91CB-492E-A044-D00947E55655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7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8543E-9404-43D9-B543-BFF347B85908}" type="datetime1">
              <a:rPr lang="it-IT" smtClean="0"/>
              <a:pPr>
                <a:defRPr/>
              </a:pPr>
              <a:t>13/07/14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2828-5C27-4D7F-9795-E3510FA29FA7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61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FD802CB3-10E5-4984-9C15-DFF1142B8E2F}" type="datetime1">
              <a:rPr lang="it-IT" smtClean="0"/>
              <a:pPr>
                <a:defRPr/>
              </a:pPr>
              <a:t>13/07/14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BFA37DD2-AC54-4717-A09C-5ECD3932BA07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Relationship Id="rId3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chart" Target="../charts/chart2.xml"/><Relationship Id="rId1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png"/><Relationship Id="rId7" Type="http://schemas.openxmlformats.org/officeDocument/2006/relationships/image" Target="../media/image42.jpe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3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779912" y="522920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Roberto Pinton</a:t>
            </a:r>
          </a:p>
          <a:p>
            <a:pPr algn="r"/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>Delegato alla Ricerca</a:t>
            </a:r>
            <a:endParaRPr lang="it-IT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Immagin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9" y="1484784"/>
            <a:ext cx="7721710" cy="2592288"/>
          </a:xfrm>
          <a:prstGeom prst="rect">
            <a:avLst/>
          </a:prstGeom>
          <a:noFill/>
        </p:spPr>
      </p:pic>
      <p:sp>
        <p:nvSpPr>
          <p:cNvPr id="9" name="Casella di testo 12"/>
          <p:cNvSpPr txBox="1"/>
          <p:nvPr/>
        </p:nvSpPr>
        <p:spPr>
          <a:xfrm>
            <a:off x="6194678" y="2636912"/>
            <a:ext cx="190571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i="1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i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it-IT" sz="2400" b="1" i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ICERCA</a:t>
            </a:r>
            <a:endParaRPr lang="it-IT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858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12" y="1704244"/>
            <a:ext cx="7668344" cy="4677084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 rot="16200000">
            <a:off x="-2817295" y="3387968"/>
            <a:ext cx="6309320" cy="6730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it-IT" sz="20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Ricerca – </a:t>
            </a:r>
            <a:r>
              <a:rPr lang="it-IT" sz="20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prodotti</a:t>
            </a:r>
            <a:endParaRPr lang="it-IT" sz="20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2123728" y="980728"/>
            <a:ext cx="3412477" cy="1512168"/>
            <a:chOff x="2239643" y="836712"/>
            <a:chExt cx="4675017" cy="2088232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9643" y="864096"/>
              <a:ext cx="1540269" cy="2060848"/>
            </a:xfrm>
            <a:prstGeom prst="rect">
              <a:avLst/>
            </a:prstGeom>
          </p:spPr>
        </p:pic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1600" y="857032"/>
              <a:ext cx="1541818" cy="2016224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36096" y="836712"/>
              <a:ext cx="1478564" cy="2016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346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0239" y="2852936"/>
            <a:ext cx="3967822" cy="3816424"/>
          </a:xfrm>
        </p:spPr>
        <p:txBody>
          <a:bodyPr/>
          <a:lstStyle/>
          <a:p>
            <a:r>
              <a:rPr lang="it-IT" sz="2000" dirty="0" smtClean="0"/>
              <a:t>Il primo brevetto risale al 1991</a:t>
            </a:r>
          </a:p>
          <a:p>
            <a:r>
              <a:rPr lang="it-IT" sz="2000" dirty="0" smtClean="0"/>
              <a:t>L’attività di tutela è diventata «sistematica» dal 2004</a:t>
            </a:r>
          </a:p>
          <a:p>
            <a:r>
              <a:rPr lang="it-IT" sz="2000" dirty="0" smtClean="0"/>
              <a:t>Fino ad oggi sono state depositate 81 domande di brevetto</a:t>
            </a:r>
          </a:p>
          <a:p>
            <a:r>
              <a:rPr lang="it-IT" sz="2000" dirty="0" smtClean="0"/>
              <a:t>Al 31/12/2013 le domande attive erano 45</a:t>
            </a:r>
          </a:p>
          <a:p>
            <a:r>
              <a:rPr lang="it-IT" sz="2000" dirty="0"/>
              <a:t>21 sono le tecnologie tutelate oggetto di un contratto di licenza/cessione </a:t>
            </a:r>
          </a:p>
          <a:p>
            <a:endParaRPr lang="it-IT" sz="2000" dirty="0" smtClean="0"/>
          </a:p>
        </p:txBody>
      </p:sp>
      <p:grpSp>
        <p:nvGrpSpPr>
          <p:cNvPr id="15" name="Gruppo 14"/>
          <p:cNvGrpSpPr/>
          <p:nvPr/>
        </p:nvGrpSpPr>
        <p:grpSpPr>
          <a:xfrm>
            <a:off x="4932040" y="4293091"/>
            <a:ext cx="4104456" cy="2341101"/>
            <a:chOff x="4932040" y="4293091"/>
            <a:chExt cx="4104456" cy="2341101"/>
          </a:xfrm>
        </p:grpSpPr>
        <p:sp>
          <p:nvSpPr>
            <p:cNvPr id="6" name="Rettangolo 5"/>
            <p:cNvSpPr/>
            <p:nvPr/>
          </p:nvSpPr>
          <p:spPr>
            <a:xfrm>
              <a:off x="5468655" y="5781273"/>
              <a:ext cx="2415713" cy="852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dirty="0"/>
                <a:t>tecnologie per le quali è attiva la tutela </a:t>
              </a:r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4932040" y="4293091"/>
              <a:ext cx="4104456" cy="1616625"/>
              <a:chOff x="5188811" y="3179762"/>
              <a:chExt cx="4104456" cy="1225058"/>
            </a:xfrm>
          </p:grpSpPr>
          <p:sp>
            <p:nvSpPr>
              <p:cNvPr id="5" name="Rettangolo 4"/>
              <p:cNvSpPr/>
              <p:nvPr/>
            </p:nvSpPr>
            <p:spPr>
              <a:xfrm>
                <a:off x="5188811" y="3179762"/>
                <a:ext cx="3426364" cy="1026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it-IT" b="1" dirty="0"/>
                  <a:t>Intensità del </a:t>
                </a:r>
                <a:r>
                  <a:rPr lang="it-IT" b="1" dirty="0" smtClean="0"/>
                  <a:t>Trasferimento:</a:t>
                </a:r>
                <a:endParaRPr lang="it-IT" dirty="0" smtClean="0"/>
              </a:p>
              <a:p>
                <a:pPr algn="ctr"/>
                <a:r>
                  <a:rPr lang="it-IT" dirty="0" smtClean="0"/>
                  <a:t>numero </a:t>
                </a:r>
                <a:r>
                  <a:rPr lang="it-IT" dirty="0"/>
                  <a:t>dei brevetti </a:t>
                </a:r>
                <a:endParaRPr lang="it-IT" dirty="0" smtClean="0"/>
              </a:p>
              <a:p>
                <a:pPr algn="ctr"/>
                <a:r>
                  <a:rPr lang="it-IT" dirty="0" smtClean="0"/>
                  <a:t>trasferiti a terzi per </a:t>
                </a:r>
              </a:p>
              <a:p>
                <a:pPr algn="ctr"/>
                <a:r>
                  <a:rPr lang="it-IT" dirty="0"/>
                  <a:t>l</a:t>
                </a:r>
                <a:r>
                  <a:rPr lang="it-IT" dirty="0" smtClean="0"/>
                  <a:t>o sfruttamento commerciale</a:t>
                </a:r>
                <a:endParaRPr lang="it-IT" dirty="0"/>
              </a:p>
            </p:txBody>
          </p:sp>
          <p:sp>
            <p:nvSpPr>
              <p:cNvPr id="7" name="Rettangolo 6"/>
              <p:cNvSpPr/>
              <p:nvPr/>
            </p:nvSpPr>
            <p:spPr>
              <a:xfrm>
                <a:off x="8374225" y="4101622"/>
                <a:ext cx="919042" cy="303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000" dirty="0" smtClean="0"/>
                  <a:t>= </a:t>
                </a:r>
                <a:r>
                  <a:rPr lang="it-IT" sz="2000" b="1" dirty="0" smtClean="0">
                    <a:solidFill>
                      <a:srgbClr val="FF0000"/>
                    </a:solidFill>
                  </a:rPr>
                  <a:t>47</a:t>
                </a:r>
                <a:r>
                  <a:rPr lang="it-IT" sz="2000" b="1" dirty="0">
                    <a:solidFill>
                      <a:srgbClr val="FF0000"/>
                    </a:solidFill>
                  </a:rPr>
                  <a:t>%</a:t>
                </a:r>
              </a:p>
            </p:txBody>
          </p:sp>
          <p:cxnSp>
            <p:nvCxnSpPr>
              <p:cNvPr id="9" name="Connettore 1 8"/>
              <p:cNvCxnSpPr/>
              <p:nvPr/>
            </p:nvCxnSpPr>
            <p:spPr>
              <a:xfrm>
                <a:off x="5335799" y="4258213"/>
                <a:ext cx="3063317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" name="Connettore 1 9"/>
          <p:cNvCxnSpPr/>
          <p:nvPr/>
        </p:nvCxnSpPr>
        <p:spPr>
          <a:xfrm flipH="1">
            <a:off x="4644008" y="2832643"/>
            <a:ext cx="4053" cy="3692701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>
            <a:spLocks noChangeArrowheads="1"/>
          </p:cNvSpPr>
          <p:nvPr/>
        </p:nvSpPr>
        <p:spPr bwMode="auto">
          <a:xfrm rot="-5400000">
            <a:off x="-2838536" y="3386570"/>
            <a:ext cx="6309320" cy="63353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Trasferimento tecnologico</a:t>
            </a:r>
            <a:endParaRPr lang="it-IT" sz="20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1043608" y="980728"/>
            <a:ext cx="18002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299A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299A0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299A0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299A0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299A0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299A0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299A0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299A0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299A0"/>
                </a:solidFill>
                <a:latin typeface="Franklin Gothic Medium" pitchFamily="34" charset="0"/>
              </a:defRPr>
            </a:lvl9pPr>
          </a:lstStyle>
          <a:p>
            <a:pPr algn="l"/>
            <a:r>
              <a:rPr lang="it-IT" sz="2800" b="1" kern="0" dirty="0" smtClean="0">
                <a:solidFill>
                  <a:srgbClr val="FF6600"/>
                </a:solidFill>
              </a:rPr>
              <a:t>Brevetti 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+mn-lt"/>
                <a:cs typeface="ITC Franklin Gothic LT Book"/>
              </a:rPr>
              <a:t>UNI</a:t>
            </a:r>
            <a:r>
              <a:rPr lang="it-IT" sz="2800" b="1" dirty="0">
                <a:solidFill>
                  <a:srgbClr val="FF6600"/>
                </a:solidFill>
                <a:latin typeface="+mn-lt"/>
                <a:cs typeface="ITC Franklin Gothic LT Book"/>
              </a:rPr>
              <a:t>UD</a:t>
            </a:r>
            <a:endParaRPr lang="it-IT" sz="2800" b="1" kern="0" dirty="0">
              <a:latin typeface="+mn-lt"/>
            </a:endParaRPr>
          </a:p>
        </p:txBody>
      </p:sp>
      <p:graphicFrame>
        <p:nvGraphicFramePr>
          <p:cNvPr id="13" name="Grafico 12"/>
          <p:cNvGraphicFramePr/>
          <p:nvPr>
            <p:extLst>
              <p:ext uri="{D42A27DB-BD31-4B8C-83A1-F6EECF244321}">
                <p14:modId xmlns:p14="http://schemas.microsoft.com/office/powerpoint/2010/main" val="3611682820"/>
              </p:ext>
            </p:extLst>
          </p:nvPr>
        </p:nvGraphicFramePr>
        <p:xfrm>
          <a:off x="4751513" y="2204864"/>
          <a:ext cx="4392487" cy="1999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92" y="620688"/>
            <a:ext cx="2690673" cy="191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0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44008" y="1052736"/>
            <a:ext cx="4211960" cy="5544616"/>
          </a:xfrm>
        </p:spPr>
        <p:txBody>
          <a:bodyPr/>
          <a:lstStyle/>
          <a:p>
            <a:r>
              <a:rPr lang="it-IT" sz="2000" dirty="0" smtClean="0"/>
              <a:t>Primo spin-off nel 2002</a:t>
            </a:r>
          </a:p>
          <a:p>
            <a:r>
              <a:rPr lang="it-IT" sz="2000" dirty="0" smtClean="0"/>
              <a:t>Si distinguono in:</a:t>
            </a:r>
          </a:p>
          <a:p>
            <a:pPr lvl="1"/>
            <a:r>
              <a:rPr lang="it-IT" sz="2000" dirty="0" smtClean="0"/>
              <a:t>Spin-off dell’Università (partecipazione dell’Ateneo)</a:t>
            </a:r>
          </a:p>
          <a:p>
            <a:pPr lvl="1"/>
            <a:r>
              <a:rPr lang="it-IT" sz="2000" dirty="0" smtClean="0"/>
              <a:t>Spin-off accademici (partecipazione solo di personale accademico)</a:t>
            </a:r>
          </a:p>
          <a:p>
            <a:endParaRPr lang="it-IT" sz="2000" dirty="0" smtClean="0"/>
          </a:p>
          <a:p>
            <a:r>
              <a:rPr lang="it-IT" sz="2000" dirty="0" smtClean="0"/>
              <a:t>Ad oggi, sono </a:t>
            </a:r>
            <a:r>
              <a:rPr lang="it-IT" sz="2000" b="1" dirty="0" smtClean="0"/>
              <a:t>37</a:t>
            </a:r>
            <a:r>
              <a:rPr lang="it-IT" sz="2000" dirty="0" smtClean="0"/>
              <a:t> gli spin-off costituiti da UNIUD</a:t>
            </a:r>
          </a:p>
          <a:p>
            <a:pPr lvl="1"/>
            <a:r>
              <a:rPr lang="it-IT" sz="2000" dirty="0" smtClean="0"/>
              <a:t>34 attivi</a:t>
            </a:r>
          </a:p>
          <a:p>
            <a:pPr lvl="1"/>
            <a:r>
              <a:rPr lang="it-IT" sz="2000" dirty="0" smtClean="0"/>
              <a:t>10 partecipati dall’Università</a:t>
            </a:r>
          </a:p>
          <a:p>
            <a:pPr lvl="1"/>
            <a:r>
              <a:rPr lang="it-IT" sz="2000" dirty="0" smtClean="0"/>
              <a:t>UNIUD è settima per numerosità nella classifica degli EPR di origine degli spin-off </a:t>
            </a:r>
          </a:p>
        </p:txBody>
      </p:sp>
      <p:pic>
        <p:nvPicPr>
          <p:cNvPr id="3074" name="Picture 2" descr="http://www.thebusinessgame.it/wp-content/uploads/2012/10/spinoff_uni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2003148" cy="94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996952"/>
            <a:ext cx="3765626" cy="2304256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 rot="16200000">
            <a:off x="-2838536" y="3386570"/>
            <a:ext cx="6309320" cy="63353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Trasferimento tecnologico</a:t>
            </a:r>
            <a:endParaRPr lang="it-IT" sz="20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899592" y="1052736"/>
            <a:ext cx="18002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299A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299A0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299A0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299A0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299A0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299A0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299A0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299A0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299A0"/>
                </a:solidFill>
                <a:latin typeface="Franklin Gothic Medium" pitchFamily="34" charset="0"/>
              </a:defRPr>
            </a:lvl9pPr>
          </a:lstStyle>
          <a:p>
            <a:pPr algn="l"/>
            <a:r>
              <a:rPr lang="it-IT" sz="2800" b="1" kern="0" dirty="0" smtClean="0">
                <a:solidFill>
                  <a:srgbClr val="FF6600"/>
                </a:solidFill>
              </a:rPr>
              <a:t>Spin-off </a:t>
            </a:r>
          </a:p>
          <a:p>
            <a:pPr algn="l"/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ITC Franklin Gothic LT Book"/>
              </a:rPr>
              <a:t>UNI</a:t>
            </a:r>
            <a:r>
              <a:rPr lang="it-IT" sz="2800" b="1" dirty="0" smtClean="0">
                <a:solidFill>
                  <a:srgbClr val="FF6600"/>
                </a:solidFill>
                <a:latin typeface="+mn-lt"/>
                <a:cs typeface="ITC Franklin Gothic LT Book"/>
              </a:rPr>
              <a:t>UD</a:t>
            </a:r>
            <a:endParaRPr lang="it-IT" sz="28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627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683568" y="836712"/>
            <a:ext cx="8424147" cy="5805264"/>
            <a:chOff x="36285" y="692695"/>
            <a:chExt cx="9000211" cy="6165305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2"/>
            <a:srcRect b="23633"/>
            <a:stretch/>
          </p:blipFill>
          <p:spPr>
            <a:xfrm>
              <a:off x="323528" y="836712"/>
              <a:ext cx="1532481" cy="5237238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3"/>
            <a:srcRect b="22606"/>
            <a:stretch/>
          </p:blipFill>
          <p:spPr>
            <a:xfrm>
              <a:off x="2213212" y="836712"/>
              <a:ext cx="1494692" cy="5307669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7490" y="692695"/>
              <a:ext cx="2330694" cy="6137495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2291" y="692696"/>
              <a:ext cx="2534205" cy="6165304"/>
            </a:xfrm>
            <a:prstGeom prst="rect">
              <a:avLst/>
            </a:prstGeom>
          </p:spPr>
        </p:pic>
        <p:cxnSp>
          <p:nvCxnSpPr>
            <p:cNvPr id="7" name="Connettore 2 6"/>
            <p:cNvCxnSpPr/>
            <p:nvPr/>
          </p:nvCxnSpPr>
          <p:spPr bwMode="auto">
            <a:xfrm>
              <a:off x="36285" y="5205572"/>
              <a:ext cx="323528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Connettore 2 7"/>
            <p:cNvCxnSpPr/>
            <p:nvPr/>
          </p:nvCxnSpPr>
          <p:spPr bwMode="auto">
            <a:xfrm>
              <a:off x="1921150" y="5613430"/>
              <a:ext cx="323528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Connettore 2 8"/>
            <p:cNvCxnSpPr/>
            <p:nvPr/>
          </p:nvCxnSpPr>
          <p:spPr bwMode="auto">
            <a:xfrm>
              <a:off x="3819301" y="6477526"/>
              <a:ext cx="391469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Connettore 2 9"/>
            <p:cNvCxnSpPr/>
            <p:nvPr/>
          </p:nvCxnSpPr>
          <p:spPr bwMode="auto">
            <a:xfrm>
              <a:off x="6430573" y="5949280"/>
              <a:ext cx="391469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6719" y="6224736"/>
              <a:ext cx="2505067" cy="300608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2474" y="6469398"/>
              <a:ext cx="22152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/>
                <a:t>Edizione del: 23/06/14</a:t>
              </a: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 rot="16200000">
            <a:off x="-2831005" y="3378897"/>
            <a:ext cx="6309320" cy="6730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it-IT" sz="20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Ricerca – </a:t>
            </a:r>
            <a:r>
              <a:rPr lang="it-IT" sz="20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classifiche</a:t>
            </a:r>
            <a:endParaRPr lang="it-IT" sz="20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-645" y="548679"/>
            <a:ext cx="9037141" cy="6309320"/>
            <a:chOff x="-645" y="548679"/>
            <a:chExt cx="9037141" cy="6309320"/>
          </a:xfrm>
        </p:grpSpPr>
        <p:grpSp>
          <p:nvGrpSpPr>
            <p:cNvPr id="2" name="Gruppo 1"/>
            <p:cNvGrpSpPr/>
            <p:nvPr/>
          </p:nvGrpSpPr>
          <p:grpSpPr>
            <a:xfrm>
              <a:off x="-645" y="548679"/>
              <a:ext cx="8749109" cy="6309320"/>
              <a:chOff x="-645" y="548679"/>
              <a:chExt cx="8749109" cy="6309320"/>
            </a:xfrm>
          </p:grpSpPr>
          <p:grpSp>
            <p:nvGrpSpPr>
              <p:cNvPr id="10" name="Gruppo 9"/>
              <p:cNvGrpSpPr/>
              <p:nvPr/>
            </p:nvGrpSpPr>
            <p:grpSpPr>
              <a:xfrm>
                <a:off x="6372200" y="4290249"/>
                <a:ext cx="2376264" cy="1283758"/>
                <a:chOff x="827584" y="4725888"/>
                <a:chExt cx="2892903" cy="1427774"/>
              </a:xfrm>
            </p:grpSpPr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5259383"/>
                  <a:ext cx="2892903" cy="894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Rettangolo 11"/>
                <p:cNvSpPr/>
                <p:nvPr/>
              </p:nvSpPr>
              <p:spPr>
                <a:xfrm>
                  <a:off x="1528894" y="4725888"/>
                  <a:ext cx="1419391" cy="3765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it-IT" sz="1600" b="1" dirty="0" smtClean="0"/>
                    <a:t>2014-2020</a:t>
                  </a:r>
                  <a:endParaRPr lang="it-IT" sz="1600" b="1" dirty="0"/>
                </a:p>
              </p:txBody>
            </p:sp>
          </p:grpSp>
          <p:grpSp>
            <p:nvGrpSpPr>
              <p:cNvPr id="17" name="Gruppo 16"/>
              <p:cNvGrpSpPr/>
              <p:nvPr/>
            </p:nvGrpSpPr>
            <p:grpSpPr>
              <a:xfrm>
                <a:off x="1115616" y="4285453"/>
                <a:ext cx="4680520" cy="1303787"/>
                <a:chOff x="323528" y="4293096"/>
                <a:chExt cx="7106628" cy="2319867"/>
              </a:xfrm>
            </p:grpSpPr>
            <p:grpSp>
              <p:nvGrpSpPr>
                <p:cNvPr id="7" name="Gruppo 6"/>
                <p:cNvGrpSpPr/>
                <p:nvPr/>
              </p:nvGrpSpPr>
              <p:grpSpPr>
                <a:xfrm>
                  <a:off x="323528" y="4293096"/>
                  <a:ext cx="1837809" cy="1974828"/>
                  <a:chOff x="1409939" y="980728"/>
                  <a:chExt cx="1837809" cy="1974828"/>
                </a:xfrm>
              </p:grpSpPr>
              <p:pic>
                <p:nvPicPr>
                  <p:cNvPr id="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09939" y="1556792"/>
                    <a:ext cx="1728192" cy="13987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" name="Rettangolo 8"/>
                  <p:cNvSpPr/>
                  <p:nvPr/>
                </p:nvSpPr>
                <p:spPr>
                  <a:xfrm>
                    <a:off x="1516842" y="980728"/>
                    <a:ext cx="1730906" cy="58337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it-IT" sz="1600" b="1" dirty="0" smtClean="0"/>
                      <a:t>2007-2013</a:t>
                    </a:r>
                    <a:endParaRPr lang="it-IT" sz="1600" b="1" dirty="0"/>
                  </a:p>
                </p:txBody>
              </p:sp>
            </p:grpSp>
            <p:pic>
              <p:nvPicPr>
                <p:cNvPr id="13" name="Picture 2" descr="http://erc.europa.eu/sites/default/files/content/LOGO-ERC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45224" y="4365105"/>
                  <a:ext cx="1084932" cy="10381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2" descr="http://www-ucjf.troja.mff.cuni.cz/~malinsky/league/images/MC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93027" y="5595983"/>
                  <a:ext cx="1032320" cy="10013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77077" y="4407717"/>
                  <a:ext cx="3522420" cy="2205246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63500" cap="rnd">
                  <a:solidFill>
                    <a:srgbClr val="FFFFFF"/>
                  </a:solidFill>
                </a:ln>
                <a:effectLst>
                  <a:outerShdw blurRad="50000" algn="tl" rotWithShape="0">
                    <a:srgbClr val="000000">
                      <a:alpha val="41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800000"/>
                  </a:lightRig>
                </a:scene3d>
                <a:sp3d contourW="6350">
                  <a:bevelT w="50800" h="16510"/>
                  <a:contourClr>
                    <a:srgbClr val="C0C0C0"/>
                  </a:contourClr>
                </a:sp3d>
                <a:extLst/>
              </p:spPr>
            </p:pic>
          </p:grpSp>
          <p:grpSp>
            <p:nvGrpSpPr>
              <p:cNvPr id="18" name="Gruppo 17"/>
              <p:cNvGrpSpPr/>
              <p:nvPr/>
            </p:nvGrpSpPr>
            <p:grpSpPr>
              <a:xfrm>
                <a:off x="683568" y="5589240"/>
                <a:ext cx="4039657" cy="1224136"/>
                <a:chOff x="168356" y="2636912"/>
                <a:chExt cx="4665522" cy="1584176"/>
              </a:xfrm>
            </p:grpSpPr>
            <p:pic>
              <p:nvPicPr>
                <p:cNvPr id="5" name="Picture 2" descr="http://www.praticons.com/images/logo-ita-slo-top.jpg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143"/>
                <a:stretch/>
              </p:blipFill>
              <p:spPr bwMode="auto">
                <a:xfrm>
                  <a:off x="168356" y="2636912"/>
                  <a:ext cx="1333455" cy="15841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Immagine 1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98983" y="3275739"/>
                  <a:ext cx="3334895" cy="758975"/>
                </a:xfrm>
                <a:prstGeom prst="rect">
                  <a:avLst/>
                </a:prstGeom>
              </p:spPr>
            </p:pic>
          </p:grpSp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80659" y="3527283"/>
                <a:ext cx="6682198" cy="562712"/>
              </a:xfrm>
              <a:prstGeom prst="rect">
                <a:avLst/>
              </a:prstGeom>
            </p:spPr>
          </p:pic>
          <p:pic>
            <p:nvPicPr>
              <p:cNvPr id="20" name="Immagine 1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60032" y="6085160"/>
                <a:ext cx="2654300" cy="584200"/>
              </a:xfrm>
              <a:prstGeom prst="rect">
                <a:avLst/>
              </a:prstGeom>
            </p:spPr>
          </p:pic>
          <p:sp>
            <p:nvSpPr>
              <p:cNvPr id="21" name="Rettangolo 20"/>
              <p:cNvSpPr/>
              <p:nvPr/>
            </p:nvSpPr>
            <p:spPr>
              <a:xfrm>
                <a:off x="1475656" y="652626"/>
                <a:ext cx="669674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b="1" dirty="0" err="1" smtClean="0">
                    <a:solidFill>
                      <a:srgbClr val="FF6600"/>
                    </a:solidFill>
                    <a:latin typeface="+mn-lt"/>
                    <a:ea typeface="Times New Roman" pitchFamily="18" charset="0"/>
                    <a:cs typeface="Tahoma" pitchFamily="34" charset="0"/>
                  </a:rPr>
                  <a:t>Fondi</a:t>
                </a:r>
                <a:r>
                  <a:rPr lang="en-GB" sz="2000" b="1" dirty="0" smtClean="0">
                    <a:solidFill>
                      <a:srgbClr val="FF6600"/>
                    </a:solidFill>
                    <a:latin typeface="+mn-lt"/>
                    <a:ea typeface="Times New Roman" pitchFamily="18" charset="0"/>
                    <a:cs typeface="Tahoma" pitchFamily="34" charset="0"/>
                  </a:rPr>
                  <a:t> per </a:t>
                </a:r>
                <a:r>
                  <a:rPr lang="en-GB" sz="2000" b="1" dirty="0" err="1" smtClean="0">
                    <a:solidFill>
                      <a:srgbClr val="FF6600"/>
                    </a:solidFill>
                    <a:latin typeface="+mn-lt"/>
                    <a:ea typeface="Times New Roman" pitchFamily="18" charset="0"/>
                    <a:cs typeface="Tahoma" pitchFamily="34" charset="0"/>
                  </a:rPr>
                  <a:t>attività</a:t>
                </a:r>
                <a:r>
                  <a:rPr lang="en-GB" sz="2000" b="1" dirty="0" smtClean="0">
                    <a:solidFill>
                      <a:srgbClr val="FF6600"/>
                    </a:solidFill>
                    <a:latin typeface="+mn-lt"/>
                    <a:ea typeface="Times New Roman" pitchFamily="18" charset="0"/>
                    <a:cs typeface="Tahoma" pitchFamily="34" charset="0"/>
                  </a:rPr>
                  <a:t> di </a:t>
                </a:r>
                <a:r>
                  <a:rPr lang="en-GB" sz="2000" b="1" dirty="0" err="1" smtClean="0">
                    <a:solidFill>
                      <a:srgbClr val="FF6600"/>
                    </a:solidFill>
                    <a:latin typeface="+mn-lt"/>
                    <a:ea typeface="Times New Roman" pitchFamily="18" charset="0"/>
                    <a:cs typeface="Tahoma" pitchFamily="34" charset="0"/>
                  </a:rPr>
                  <a:t>ricerca</a:t>
                </a:r>
                <a:r>
                  <a:rPr lang="en-GB" sz="2000" b="1" dirty="0" smtClean="0">
                    <a:solidFill>
                      <a:srgbClr val="FF6600"/>
                    </a:solidFill>
                    <a:latin typeface="+mn-lt"/>
                    <a:ea typeface="Times New Roman" pitchFamily="18" charset="0"/>
                    <a:cs typeface="Tahoma" pitchFamily="34" charset="0"/>
                  </a:rPr>
                  <a:t> (2013 ca. 12.000.000 Euro) </a:t>
                </a:r>
              </a:p>
            </p:txBody>
          </p:sp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 rot="16200000">
                <a:off x="-2838536" y="3386570"/>
                <a:ext cx="6309320" cy="6335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it-IT" sz="20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it-IT" sz="2000" b="1" dirty="0" smtClean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 ricerca – i finanziamenti</a:t>
                </a:r>
                <a:endParaRPr lang="it-IT" sz="20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aphicFrame>
            <p:nvGraphicFramePr>
              <p:cNvPr id="23" name="Grafico 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25737484"/>
                  </p:ext>
                </p:extLst>
              </p:nvPr>
            </p:nvGraphicFramePr>
            <p:xfrm>
              <a:off x="3203848" y="1052736"/>
              <a:ext cx="3744416" cy="280831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</p:grpSp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18784" y="6103456"/>
              <a:ext cx="1417712" cy="513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337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alphaModFix amt="53000"/>
          </a:blip>
          <a:stretch>
            <a:fillRect/>
          </a:stretch>
        </p:blipFill>
        <p:spPr>
          <a:xfrm>
            <a:off x="611561" y="2060848"/>
            <a:ext cx="1728191" cy="342004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427984" y="5067181"/>
            <a:ext cx="18902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>
                    <a:lumMod val="50000"/>
                  </a:schemeClr>
                </a:solidFill>
                <a:latin typeface="ITC Franklin Gothic LT Book"/>
                <a:cs typeface="ITC Franklin Gothic LT Book"/>
              </a:rPr>
              <a:t>UNI</a:t>
            </a:r>
            <a:r>
              <a:rPr lang="it-IT" sz="3200" b="1" dirty="0" smtClean="0">
                <a:solidFill>
                  <a:srgbClr val="FF6600"/>
                </a:solidFill>
                <a:latin typeface="ITC Franklin Gothic LT Book"/>
                <a:cs typeface="ITC Franklin Gothic LT Book"/>
              </a:rPr>
              <a:t>UD</a:t>
            </a:r>
            <a:r>
              <a:rPr lang="it-IT" sz="3200" b="1" dirty="0" smtClean="0">
                <a:latin typeface="ITC Franklin Gothic LT Book"/>
                <a:cs typeface="ITC Franklin Gothic LT Book"/>
              </a:rPr>
              <a:t> </a:t>
            </a:r>
          </a:p>
          <a:p>
            <a:pPr algn="ctr"/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  <a:latin typeface="ITC Franklin Gothic LT Book"/>
                <a:cs typeface="ITC Franklin Gothic LT Book"/>
              </a:rPr>
              <a:t>RINGRAZIA</a:t>
            </a:r>
            <a:endParaRPr lang="it-IT" sz="2400" b="1" dirty="0">
              <a:solidFill>
                <a:schemeClr val="bg1">
                  <a:lumMod val="50000"/>
                </a:schemeClr>
              </a:solidFill>
              <a:latin typeface="ITC Franklin Gothic LT Book"/>
              <a:cs typeface="ITC Franklin Gothic LT Book"/>
            </a:endParaRPr>
          </a:p>
        </p:txBody>
      </p:sp>
      <p:pic>
        <p:nvPicPr>
          <p:cNvPr id="5" name="Immagine 4" descr="CRUP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08720"/>
            <a:ext cx="3887530" cy="201061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483768" y="318335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265E99"/>
                </a:solidFill>
                <a:latin typeface="+mn-lt"/>
                <a:cs typeface="ITC Franklin Gothic LT Book"/>
              </a:rPr>
              <a:t>Ricercatori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724128" y="378904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265E99"/>
                </a:solidFill>
                <a:latin typeface="+mn-lt"/>
                <a:cs typeface="ITC Franklin Gothic LT Book"/>
              </a:rPr>
              <a:t>Progetti di ricerca</a:t>
            </a:r>
            <a:endParaRPr lang="it-IT" sz="2400" b="1" dirty="0">
              <a:solidFill>
                <a:srgbClr val="265E99"/>
              </a:solidFill>
              <a:latin typeface="+mn-lt"/>
              <a:cs typeface="ITC Franklin Gothic LT Book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483768" y="378904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265E99"/>
                </a:solidFill>
                <a:latin typeface="+mn-lt"/>
                <a:cs typeface="ITC Franklin Gothic LT Book"/>
              </a:rPr>
              <a:t>Dottorati di ricerca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084168" y="314096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265E99"/>
                </a:solidFill>
                <a:latin typeface="+mn-lt"/>
                <a:cs typeface="ITC Franklin Gothic LT Book"/>
              </a:rPr>
              <a:t>Assegni di ricerca</a:t>
            </a:r>
          </a:p>
        </p:txBody>
      </p:sp>
      <p:cxnSp>
        <p:nvCxnSpPr>
          <p:cNvPr id="3" name="Connettore 1 2"/>
          <p:cNvCxnSpPr/>
          <p:nvPr/>
        </p:nvCxnSpPr>
        <p:spPr bwMode="auto">
          <a:xfrm flipH="1">
            <a:off x="3563888" y="2996952"/>
            <a:ext cx="1728192" cy="2160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ttore 1 15"/>
          <p:cNvCxnSpPr/>
          <p:nvPr/>
        </p:nvCxnSpPr>
        <p:spPr bwMode="auto">
          <a:xfrm>
            <a:off x="5292080" y="2996952"/>
            <a:ext cx="1728192" cy="2160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ttore 1 16"/>
          <p:cNvCxnSpPr/>
          <p:nvPr/>
        </p:nvCxnSpPr>
        <p:spPr bwMode="auto">
          <a:xfrm>
            <a:off x="5292080" y="2996952"/>
            <a:ext cx="1152128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ttore 1 20"/>
          <p:cNvCxnSpPr/>
          <p:nvPr/>
        </p:nvCxnSpPr>
        <p:spPr bwMode="auto">
          <a:xfrm flipH="1">
            <a:off x="4139952" y="2996952"/>
            <a:ext cx="1152128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 rot="16200000">
            <a:off x="-2828376" y="3375213"/>
            <a:ext cx="6309320" cy="69689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ricerca</a:t>
            </a:r>
            <a:endParaRPr lang="it-IT" sz="20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0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560925"/>
            <a:ext cx="8723220" cy="6309320"/>
            <a:chOff x="826" y="569847"/>
            <a:chExt cx="8723220" cy="6309320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 rot="-5400000">
              <a:off x="-2817295" y="3387968"/>
              <a:ext cx="6309320" cy="67307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0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 Ricerca</a:t>
              </a:r>
              <a:endParaRPr lang="it-IT" sz="20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1115616" y="908720"/>
              <a:ext cx="7608430" cy="126701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eaLnBrk="1" hangingPunct="1">
                <a:buNone/>
              </a:pPr>
              <a:r>
                <a:rPr lang="it-IT" sz="2000" b="1" dirty="0" smtClean="0">
                  <a:solidFill>
                    <a:srgbClr val="002060"/>
                  </a:solidFill>
                </a:rPr>
                <a:t>La Costituzione della Repubblica Italiana art. 9</a:t>
              </a:r>
            </a:p>
            <a:p>
              <a:pPr eaLnBrk="1" hangingPunct="1">
                <a:buNone/>
              </a:pPr>
              <a:endParaRPr lang="it-IT" sz="1600" b="1" dirty="0" smtClean="0">
                <a:solidFill>
                  <a:srgbClr val="002060"/>
                </a:solidFill>
              </a:endParaRPr>
            </a:p>
            <a:p>
              <a:pPr algn="ctr" eaLnBrk="1" hangingPunct="1">
                <a:spcAft>
                  <a:spcPts val="1000"/>
                </a:spcAft>
                <a:buNone/>
              </a:pPr>
              <a:r>
                <a:rPr lang="it-IT" sz="1600" i="1" dirty="0">
                  <a:solidFill>
                    <a:schemeClr val="tx1"/>
                  </a:solidFill>
                </a:rPr>
                <a:t>La Repubblica promuove lo sviluppo della cultura e la ricerca scientifica e tecnica</a:t>
              </a:r>
              <a:r>
                <a:rPr lang="it-IT" sz="1600" i="1" dirty="0" smtClean="0">
                  <a:solidFill>
                    <a:schemeClr val="tx1"/>
                  </a:solidFill>
                </a:rPr>
                <a:t>.</a:t>
              </a:r>
            </a:p>
            <a:p>
              <a:pPr algn="ctr" eaLnBrk="1" hangingPunct="1">
                <a:buNone/>
              </a:pPr>
              <a:r>
                <a:rPr lang="it-IT" sz="1600" i="1" dirty="0">
                  <a:solidFill>
                    <a:srgbClr val="000000"/>
                  </a:solidFill>
                </a:rPr>
                <a:t>Tutela il paesaggio e il patrimonio storico e artistico della Nazione</a:t>
              </a:r>
              <a:r>
                <a:rPr lang="it-IT" sz="1400" b="1" i="1" dirty="0"/>
                <a:t>.</a:t>
              </a:r>
              <a:r>
                <a:rPr lang="it-IT" sz="1400" b="1" i="1" dirty="0" smtClean="0">
                  <a:solidFill>
                    <a:schemeClr val="tx1"/>
                  </a:solidFill>
                </a:rPr>
                <a:t> </a:t>
              </a:r>
              <a:endParaRPr lang="it-IT" sz="1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085468" y="4129429"/>
              <a:ext cx="7608430" cy="22518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eaLnBrk="1" hangingPunct="1">
                <a:buNone/>
              </a:pPr>
              <a:r>
                <a:rPr lang="it-IT" sz="2000" b="1" dirty="0" smtClean="0">
                  <a:solidFill>
                    <a:srgbClr val="002060"/>
                  </a:solidFill>
                </a:rPr>
                <a:t>Statuto dell’Università degli Studi di Udine art. 1</a:t>
              </a:r>
            </a:p>
            <a:p>
              <a:pPr eaLnBrk="1" hangingPunct="1">
                <a:buNone/>
              </a:pPr>
              <a:endParaRPr lang="it-IT" sz="1600" b="1" dirty="0" smtClean="0">
                <a:solidFill>
                  <a:srgbClr val="002060"/>
                </a:solidFill>
              </a:endParaRPr>
            </a:p>
            <a:p>
              <a:pPr algn="ctr" eaLnBrk="1" hangingPunct="1">
                <a:spcAft>
                  <a:spcPts val="1000"/>
                </a:spcAft>
                <a:buNone/>
              </a:pPr>
              <a:r>
                <a:rPr lang="it-IT" sz="1600" i="1" dirty="0">
                  <a:solidFill>
                    <a:schemeClr val="tx1"/>
                  </a:solidFill>
                </a:rPr>
                <a:t>L'Università degli Studi di </a:t>
              </a:r>
              <a:r>
                <a:rPr lang="it-IT" sz="1600" i="1" dirty="0" smtClean="0">
                  <a:solidFill>
                    <a:schemeClr val="tx1"/>
                  </a:solidFill>
                </a:rPr>
                <a:t>Udine</a:t>
              </a:r>
              <a:r>
                <a:rPr lang="it-IT" sz="1600" dirty="0">
                  <a:solidFill>
                    <a:schemeClr val="tx1"/>
                  </a:solidFill>
                </a:rPr>
                <a:t>,</a:t>
              </a:r>
              <a:r>
                <a:rPr lang="it-IT" sz="1600" i="1" dirty="0">
                  <a:solidFill>
                    <a:schemeClr val="tx1"/>
                  </a:solidFill>
                </a:rPr>
                <a:t> istituita con legge 8 agosto </a:t>
              </a:r>
              <a:r>
                <a:rPr lang="it-IT" sz="1600" i="1" dirty="0" smtClean="0">
                  <a:solidFill>
                    <a:schemeClr val="tx1"/>
                  </a:solidFill>
                </a:rPr>
                <a:t>1977, è </a:t>
              </a:r>
              <a:r>
                <a:rPr lang="it-IT" sz="1600" i="1" dirty="0">
                  <a:solidFill>
                    <a:schemeClr val="tx1"/>
                  </a:solidFill>
                </a:rPr>
                <a:t>sede primaria di libera ricerca e </a:t>
              </a:r>
              <a:r>
                <a:rPr lang="it-IT" sz="1600" i="1" dirty="0" smtClean="0">
                  <a:solidFill>
                    <a:schemeClr val="tx1"/>
                  </a:solidFill>
                </a:rPr>
                <a:t>libera </a:t>
              </a:r>
              <a:r>
                <a:rPr lang="it-IT" sz="1600" i="1" dirty="0">
                  <a:solidFill>
                    <a:schemeClr val="tx1"/>
                  </a:solidFill>
                </a:rPr>
                <a:t>formazione</a:t>
              </a:r>
              <a:r>
                <a:rPr lang="it-IT" sz="1600" i="1" dirty="0" smtClean="0">
                  <a:solidFill>
                    <a:schemeClr val="tx1"/>
                  </a:solidFill>
                </a:rPr>
                <a:t>.</a:t>
              </a:r>
            </a:p>
            <a:p>
              <a:pPr algn="ctr" eaLnBrk="1" hangingPunct="1">
                <a:spcAft>
                  <a:spcPts val="1600"/>
                </a:spcAft>
                <a:buNone/>
              </a:pPr>
              <a:r>
                <a:rPr lang="it-IT" sz="1600" i="1" dirty="0" smtClean="0">
                  <a:solidFill>
                    <a:schemeClr val="tx1"/>
                  </a:solidFill>
                </a:rPr>
                <a:t> </a:t>
              </a:r>
              <a:r>
                <a:rPr lang="it-IT" sz="1600" i="1" dirty="0">
                  <a:solidFill>
                    <a:schemeClr val="tx1"/>
                  </a:solidFill>
                </a:rPr>
                <a:t>Promuove lo sviluppo e il progresso della cultura e delle scienze attraverso la ricerca, la formazione, la collaborazione scientifica e culturale con istituzioni italiane ed estere, contribuendo con ciò allo sviluppo civile, culturale, sociale ed economico del Friuli.</a:t>
              </a:r>
            </a:p>
          </p:txBody>
        </p:sp>
        <p:sp>
          <p:nvSpPr>
            <p:cNvPr id="20" name="Freccia in giù 19"/>
            <p:cNvSpPr/>
            <p:nvPr/>
          </p:nvSpPr>
          <p:spPr bwMode="auto">
            <a:xfrm>
              <a:off x="4572000" y="2276872"/>
              <a:ext cx="796644" cy="18002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60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692696"/>
            <a:ext cx="1872207" cy="3969469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 rot="16200000">
            <a:off x="-2817295" y="3387968"/>
            <a:ext cx="6309320" cy="6730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Ricerca - le attività</a:t>
            </a:r>
            <a:endParaRPr lang="it-IT" sz="20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2771801" y="836712"/>
            <a:ext cx="2808312" cy="2448272"/>
            <a:chOff x="3707904" y="692696"/>
            <a:chExt cx="3881357" cy="3537923"/>
          </a:xfrm>
        </p:grpSpPr>
        <p:pic>
          <p:nvPicPr>
            <p:cNvPr id="5" name="Immagine 4" descr="migliori master giurisprudenz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861" y="1911319"/>
              <a:ext cx="3092400" cy="2319300"/>
            </a:xfrm>
            <a:prstGeom prst="rect">
              <a:avLst/>
            </a:prstGeom>
          </p:spPr>
        </p:pic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7904" y="692696"/>
              <a:ext cx="3111500" cy="1930400"/>
            </a:xfrm>
            <a:prstGeom prst="rect">
              <a:avLst/>
            </a:prstGeom>
          </p:spPr>
        </p:pic>
      </p:grpSp>
      <p:grpSp>
        <p:nvGrpSpPr>
          <p:cNvPr id="25" name="Gruppo 24"/>
          <p:cNvGrpSpPr/>
          <p:nvPr/>
        </p:nvGrpSpPr>
        <p:grpSpPr>
          <a:xfrm>
            <a:off x="5796136" y="692696"/>
            <a:ext cx="3240359" cy="2439549"/>
            <a:chOff x="2915817" y="2729414"/>
            <a:chExt cx="3592573" cy="2607796"/>
          </a:xfrm>
        </p:grpSpPr>
        <p:pic>
          <p:nvPicPr>
            <p:cNvPr id="24" name="Immagine 23"/>
            <p:cNvPicPr>
              <a:picLocks noChangeAspect="1"/>
            </p:cNvPicPr>
            <p:nvPr/>
          </p:nvPicPr>
          <p:blipFill rotWithShape="1">
            <a:blip r:embed="rId5"/>
            <a:srcRect l="11289" r="9415" b="8876"/>
            <a:stretch/>
          </p:blipFill>
          <p:spPr>
            <a:xfrm>
              <a:off x="3061744" y="2729414"/>
              <a:ext cx="1770111" cy="1081975"/>
            </a:xfrm>
            <a:prstGeom prst="rect">
              <a:avLst/>
            </a:prstGeom>
          </p:spPr>
        </p:pic>
        <p:grpSp>
          <p:nvGrpSpPr>
            <p:cNvPr id="23" name="Gruppo 22"/>
            <p:cNvGrpSpPr/>
            <p:nvPr/>
          </p:nvGrpSpPr>
          <p:grpSpPr>
            <a:xfrm>
              <a:off x="2915817" y="3136075"/>
              <a:ext cx="3592573" cy="2201135"/>
              <a:chOff x="2915817" y="3180699"/>
              <a:chExt cx="3592573" cy="2201135"/>
            </a:xfrm>
          </p:grpSpPr>
          <p:pic>
            <p:nvPicPr>
              <p:cNvPr id="14" name="Immagine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15817" y="3928839"/>
                <a:ext cx="2075709" cy="1452995"/>
              </a:xfrm>
              <a:prstGeom prst="rect">
                <a:avLst/>
              </a:prstGeom>
            </p:spPr>
          </p:pic>
          <p:pic>
            <p:nvPicPr>
              <p:cNvPr id="16" name="Immagine 1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61482" y="3180699"/>
                <a:ext cx="1546908" cy="2060849"/>
              </a:xfrm>
              <a:prstGeom prst="rect">
                <a:avLst/>
              </a:prstGeom>
            </p:spPr>
          </p:pic>
        </p:grpSp>
      </p:grp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707904" y="3356992"/>
            <a:ext cx="3384376" cy="6730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Aree di Ricerca</a:t>
            </a:r>
            <a:endParaRPr lang="it-IT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1499846" y="4174897"/>
            <a:ext cx="3971135" cy="2674202"/>
            <a:chOff x="1619672" y="4129364"/>
            <a:chExt cx="3971135" cy="2674202"/>
          </a:xfrm>
        </p:grpSpPr>
        <p:grpSp>
          <p:nvGrpSpPr>
            <p:cNvPr id="29" name="Gruppo 28"/>
            <p:cNvGrpSpPr/>
            <p:nvPr/>
          </p:nvGrpSpPr>
          <p:grpSpPr>
            <a:xfrm>
              <a:off x="4067944" y="4840930"/>
              <a:ext cx="1522863" cy="1962636"/>
              <a:chOff x="2689099" y="4518180"/>
              <a:chExt cx="1522863" cy="1962636"/>
            </a:xfrm>
          </p:grpSpPr>
          <p:pic>
            <p:nvPicPr>
              <p:cNvPr id="20" name="Picture 5" descr="PN40024 b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3115" y="4518180"/>
                <a:ext cx="1378847" cy="1863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8" descr="Logo_COL_4b_VIGNA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9099" y="5966854"/>
                <a:ext cx="537524" cy="513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Immagine 18"/>
            <p:cNvPicPr>
              <a:picLocks noChangeAspect="1"/>
            </p:cNvPicPr>
            <p:nvPr/>
          </p:nvPicPr>
          <p:blipFill rotWithShape="1">
            <a:blip r:embed="rId10"/>
            <a:srcRect l="128" r="13954"/>
            <a:stretch/>
          </p:blipFill>
          <p:spPr>
            <a:xfrm>
              <a:off x="1619672" y="5229200"/>
              <a:ext cx="2431144" cy="1478041"/>
            </a:xfrm>
            <a:prstGeom prst="rect">
              <a:avLst/>
            </a:prstGeom>
          </p:spPr>
        </p:pic>
        <p:pic>
          <p:nvPicPr>
            <p:cNvPr id="21" name="Immagine 3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91" t="37655" r="10138" b="17901"/>
            <a:stretch/>
          </p:blipFill>
          <p:spPr bwMode="auto">
            <a:xfrm>
              <a:off x="2915816" y="4129364"/>
              <a:ext cx="1589734" cy="153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uppo 31"/>
          <p:cNvGrpSpPr/>
          <p:nvPr/>
        </p:nvGrpSpPr>
        <p:grpSpPr>
          <a:xfrm>
            <a:off x="5768788" y="3410913"/>
            <a:ext cx="3145842" cy="3354645"/>
            <a:chOff x="5768788" y="3410913"/>
            <a:chExt cx="3145842" cy="3354645"/>
          </a:xfrm>
        </p:grpSpPr>
        <p:grpSp>
          <p:nvGrpSpPr>
            <p:cNvPr id="26" name="Gruppo 25"/>
            <p:cNvGrpSpPr/>
            <p:nvPr/>
          </p:nvGrpSpPr>
          <p:grpSpPr>
            <a:xfrm>
              <a:off x="5768788" y="4029254"/>
              <a:ext cx="3123691" cy="2736304"/>
              <a:chOff x="5781534" y="4515588"/>
              <a:chExt cx="3334760" cy="2862124"/>
            </a:xfrm>
          </p:grpSpPr>
          <p:pic>
            <p:nvPicPr>
              <p:cNvPr id="17" name="Immagine 16"/>
              <p:cNvPicPr>
                <a:picLocks noChangeAspect="1"/>
              </p:cNvPicPr>
              <p:nvPr/>
            </p:nvPicPr>
            <p:blipFill rotWithShape="1">
              <a:blip r:embed="rId12"/>
              <a:srcRect t="8522" b="3712"/>
              <a:stretch/>
            </p:blipFill>
            <p:spPr>
              <a:xfrm>
                <a:off x="5781534" y="5391443"/>
                <a:ext cx="3334760" cy="1986269"/>
              </a:xfrm>
              <a:prstGeom prst="rect">
                <a:avLst/>
              </a:prstGeom>
            </p:spPr>
          </p:pic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18223" y="4515588"/>
                <a:ext cx="2075588" cy="1217182"/>
              </a:xfrm>
              <a:prstGeom prst="rect">
                <a:avLst/>
              </a:prstGeom>
            </p:spPr>
          </p:pic>
        </p:grpSp>
        <p:pic>
          <p:nvPicPr>
            <p:cNvPr id="31" name="Immagine 3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560051" y="3410913"/>
              <a:ext cx="1354579" cy="1014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086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88" y="4300096"/>
            <a:ext cx="5940152" cy="25293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112" y="675984"/>
            <a:ext cx="4630739" cy="36004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1988840"/>
            <a:ext cx="374441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accent5">
                  <a:lumMod val="50000"/>
                </a:schemeClr>
              </a:buClr>
              <a:buSzPct val="70000"/>
            </a:pPr>
            <a:r>
              <a:rPr lang="it-IT" b="1" i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 fa ricerca ?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rot="16200000">
            <a:off x="-2818121" y="3379046"/>
            <a:ext cx="6309320" cy="6730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Ricerca – le persone</a:t>
            </a:r>
            <a:endParaRPr lang="it-IT" sz="20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57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ello 1"/>
          <p:cNvSpPr/>
          <p:nvPr/>
        </p:nvSpPr>
        <p:spPr bwMode="auto">
          <a:xfrm>
            <a:off x="2771800" y="1124744"/>
            <a:ext cx="4320480" cy="4320480"/>
          </a:xfrm>
          <a:prstGeom prst="donut">
            <a:avLst>
              <a:gd name="adj" fmla="val 2296"/>
            </a:avLst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pic>
        <p:nvPicPr>
          <p:cNvPr id="5" name="Picture 6" descr="IMG_13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t="-542" r="-919" b="542"/>
          <a:stretch/>
        </p:blipFill>
        <p:spPr bwMode="auto">
          <a:xfrm>
            <a:off x="1043608" y="4005064"/>
            <a:ext cx="2904710" cy="22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764704"/>
            <a:ext cx="2904710" cy="216075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l="-2099" t="487" r="6327" b="-487"/>
          <a:stretch/>
        </p:blipFill>
        <p:spPr>
          <a:xfrm>
            <a:off x="6084168" y="764704"/>
            <a:ext cx="2975556" cy="221313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4077072"/>
            <a:ext cx="2951942" cy="2194198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 rot="16200000">
            <a:off x="-2817295" y="3387968"/>
            <a:ext cx="6309320" cy="6730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Ricerca – le persone</a:t>
            </a:r>
            <a:endParaRPr lang="it-IT" sz="20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/>
          <a:stretch/>
        </p:blipFill>
        <p:spPr>
          <a:xfrm>
            <a:off x="3543895" y="2105951"/>
            <a:ext cx="2828305" cy="224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6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o 33"/>
          <p:cNvGrpSpPr/>
          <p:nvPr/>
        </p:nvGrpSpPr>
        <p:grpSpPr>
          <a:xfrm>
            <a:off x="826" y="569847"/>
            <a:ext cx="8957398" cy="6309320"/>
            <a:chOff x="826" y="569847"/>
            <a:chExt cx="8957398" cy="6309320"/>
          </a:xfrm>
        </p:grpSpPr>
        <p:sp>
          <p:nvSpPr>
            <p:cNvPr id="31" name="Arco a tutto sesto 30"/>
            <p:cNvSpPr/>
            <p:nvPr/>
          </p:nvSpPr>
          <p:spPr bwMode="auto">
            <a:xfrm rot="16200000">
              <a:off x="2015716" y="2024845"/>
              <a:ext cx="2808311" cy="2448272"/>
            </a:xfrm>
            <a:prstGeom prst="blockArc">
              <a:avLst>
                <a:gd name="adj1" fmla="val 10744430"/>
                <a:gd name="adj2" fmla="val 0"/>
                <a:gd name="adj3" fmla="val 5496"/>
              </a:avLst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grpSp>
          <p:nvGrpSpPr>
            <p:cNvPr id="16" name="Gruppo 15"/>
            <p:cNvGrpSpPr/>
            <p:nvPr/>
          </p:nvGrpSpPr>
          <p:grpSpPr>
            <a:xfrm>
              <a:off x="826" y="569847"/>
              <a:ext cx="8957398" cy="6309320"/>
              <a:chOff x="826" y="569847"/>
              <a:chExt cx="8957398" cy="6309320"/>
            </a:xfrm>
          </p:grpSpPr>
          <p:sp>
            <p:nvSpPr>
              <p:cNvPr id="5" name="CasellaDiTesto 4"/>
              <p:cNvSpPr txBox="1"/>
              <p:nvPr/>
            </p:nvSpPr>
            <p:spPr>
              <a:xfrm>
                <a:off x="3722720" y="4389294"/>
                <a:ext cx="1065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Ricerca</a:t>
                </a:r>
                <a:endParaRPr lang="it-IT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5315216" y="4077072"/>
                <a:ext cx="2857134" cy="909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Ricerca 	- autonoma</a:t>
                </a:r>
              </a:p>
              <a:p>
                <a:r>
                  <a:rPr lang="it-IT" dirty="0" smtClean="0"/>
                  <a:t>	- in collaborazione</a:t>
                </a:r>
              </a:p>
              <a:p>
                <a:r>
                  <a:rPr lang="it-IT" dirty="0" smtClean="0"/>
                  <a:t>	- commissionata</a:t>
                </a:r>
                <a:endParaRPr lang="it-IT" dirty="0"/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5646964" y="5445224"/>
                <a:ext cx="1910668" cy="335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Brevetti e </a:t>
                </a:r>
                <a:r>
                  <a:rPr lang="it-IT" i="1" dirty="0" err="1" smtClean="0"/>
                  <a:t>licensing</a:t>
                </a:r>
                <a:endParaRPr lang="it-IT" i="1" dirty="0"/>
              </a:p>
            </p:txBody>
          </p:sp>
          <p:sp>
            <p:nvSpPr>
              <p:cNvPr id="14" name="Parentesi graffa aperta 13"/>
              <p:cNvSpPr/>
              <p:nvPr/>
            </p:nvSpPr>
            <p:spPr>
              <a:xfrm>
                <a:off x="4719000" y="2536748"/>
                <a:ext cx="357018" cy="4132612"/>
              </a:xfrm>
              <a:prstGeom prst="leftBrac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CasellaDiTesto 14"/>
              <p:cNvSpPr txBox="1"/>
              <p:nvPr/>
            </p:nvSpPr>
            <p:spPr>
              <a:xfrm>
                <a:off x="6168672" y="5949280"/>
                <a:ext cx="867252" cy="335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i="1" dirty="0" smtClean="0"/>
                  <a:t>Spin off</a:t>
                </a:r>
                <a:endParaRPr lang="it-IT" i="1" dirty="0"/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5221644" y="3140968"/>
                <a:ext cx="30947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rgbClr val="FF0000"/>
                    </a:solidFill>
                  </a:rPr>
                  <a:t>Assegni di ricerca (post-doc)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2" name="Gruppo 11"/>
              <p:cNvGrpSpPr/>
              <p:nvPr/>
            </p:nvGrpSpPr>
            <p:grpSpPr>
              <a:xfrm>
                <a:off x="3695933" y="980728"/>
                <a:ext cx="4417455" cy="1904289"/>
                <a:chOff x="3695933" y="1844824"/>
                <a:chExt cx="4417455" cy="1904289"/>
              </a:xfrm>
            </p:grpSpPr>
            <p:sp>
              <p:nvSpPr>
                <p:cNvPr id="9" name="CasellaDiTesto 8"/>
                <p:cNvSpPr txBox="1"/>
                <p:nvPr/>
              </p:nvSpPr>
              <p:spPr>
                <a:xfrm>
                  <a:off x="5339267" y="1844824"/>
                  <a:ext cx="2546018" cy="3352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Formazione degli studenti</a:t>
                  </a:r>
                  <a:endParaRPr lang="it-IT" dirty="0"/>
                </a:p>
              </p:txBody>
            </p:sp>
            <p:sp>
              <p:nvSpPr>
                <p:cNvPr id="10" name="CasellaDiTesto 9"/>
                <p:cNvSpPr txBox="1"/>
                <p:nvPr/>
              </p:nvSpPr>
              <p:spPr>
                <a:xfrm>
                  <a:off x="5323513" y="2888812"/>
                  <a:ext cx="2557570" cy="3352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Formazione professionale</a:t>
                  </a:r>
                  <a:endParaRPr lang="it-IT" dirty="0"/>
                </a:p>
              </p:txBody>
            </p:sp>
            <p:sp>
              <p:nvSpPr>
                <p:cNvPr id="11" name="CasellaDiTesto 10"/>
                <p:cNvSpPr txBox="1"/>
                <p:nvPr/>
              </p:nvSpPr>
              <p:spPr>
                <a:xfrm>
                  <a:off x="5444807" y="2374183"/>
                  <a:ext cx="2234119" cy="3352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Stage e </a:t>
                  </a:r>
                  <a:r>
                    <a:rPr lang="it-IT" i="1" dirty="0" smtClean="0"/>
                    <a:t>job </a:t>
                  </a:r>
                  <a:r>
                    <a:rPr lang="it-IT" i="1" dirty="0" err="1" smtClean="0"/>
                    <a:t>placement</a:t>
                  </a:r>
                  <a:endParaRPr lang="it-IT" i="1" dirty="0"/>
                </a:p>
              </p:txBody>
            </p:sp>
            <p:sp>
              <p:nvSpPr>
                <p:cNvPr id="13" name="CasellaDiTesto 12"/>
                <p:cNvSpPr txBox="1"/>
                <p:nvPr/>
              </p:nvSpPr>
              <p:spPr>
                <a:xfrm>
                  <a:off x="5600756" y="3379781"/>
                  <a:ext cx="25126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>
                      <a:solidFill>
                        <a:srgbClr val="FF0000"/>
                      </a:solidFill>
                    </a:rPr>
                    <a:t>Dottorato di ricerca</a:t>
                  </a:r>
                  <a:endParaRPr lang="it-IT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" name="Parentesi graffa aperta 1"/>
                <p:cNvSpPr/>
                <p:nvPr/>
              </p:nvSpPr>
              <p:spPr>
                <a:xfrm>
                  <a:off x="5056914" y="1922324"/>
                  <a:ext cx="265215" cy="1794708"/>
                </a:xfrm>
                <a:prstGeom prst="leftBrace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" name="Rettangolo 2"/>
                <p:cNvSpPr/>
                <p:nvPr/>
              </p:nvSpPr>
              <p:spPr>
                <a:xfrm>
                  <a:off x="3695933" y="2564904"/>
                  <a:ext cx="123610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it-IT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Didattica</a:t>
                  </a:r>
                </a:p>
              </p:txBody>
            </p:sp>
          </p:grpSp>
          <p:sp>
            <p:nvSpPr>
              <p:cNvPr id="18" name="CasellaDiTesto 17"/>
              <p:cNvSpPr txBox="1"/>
              <p:nvPr/>
            </p:nvSpPr>
            <p:spPr>
              <a:xfrm>
                <a:off x="755576" y="2276872"/>
                <a:ext cx="3960440" cy="19236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eaLnBrk="1" hangingPunct="1">
                  <a:spcAft>
                    <a:spcPts val="600"/>
                  </a:spcAft>
                  <a:buNone/>
                </a:pPr>
                <a:r>
                  <a:rPr lang="it-IT" sz="1600" b="1" dirty="0" smtClean="0">
                    <a:solidFill>
                      <a:srgbClr val="002060"/>
                    </a:solidFill>
                  </a:rPr>
                  <a:t>I numeri di </a:t>
                </a:r>
                <a:r>
                  <a:rPr lang="it-IT" sz="1600" b="1" dirty="0">
                    <a:solidFill>
                      <a:schemeClr val="bg1">
                        <a:lumMod val="50000"/>
                      </a:schemeClr>
                    </a:solidFill>
                    <a:latin typeface="ITC Franklin Gothic LT Book"/>
                    <a:cs typeface="ITC Franklin Gothic LT Book"/>
                  </a:rPr>
                  <a:t>UNI</a:t>
                </a:r>
                <a:r>
                  <a:rPr lang="it-IT" sz="1600" b="1" dirty="0">
                    <a:solidFill>
                      <a:srgbClr val="FF6600"/>
                    </a:solidFill>
                    <a:latin typeface="ITC Franklin Gothic LT Book"/>
                    <a:cs typeface="ITC Franklin Gothic LT Book"/>
                  </a:rPr>
                  <a:t>UD</a:t>
                </a:r>
                <a:endParaRPr lang="it-IT" sz="1600" b="1" dirty="0" smtClean="0">
                  <a:solidFill>
                    <a:srgbClr val="002060"/>
                  </a:solidFill>
                </a:endParaRPr>
              </a:p>
              <a:p>
                <a:pPr marL="177800" indent="-177800" eaLnBrk="1" hangingPunct="1">
                  <a:buClr>
                    <a:srgbClr val="002060"/>
                  </a:buClr>
                  <a:buFont typeface="Wingdings" pitchFamily="2" charset="2"/>
                  <a:buChar char="§"/>
                </a:pPr>
                <a:r>
                  <a:rPr lang="it-IT" sz="1400" b="1" dirty="0" smtClean="0">
                    <a:solidFill>
                      <a:srgbClr val="002060"/>
                    </a:solidFill>
                  </a:rPr>
                  <a:t>14</a:t>
                </a:r>
                <a:r>
                  <a:rPr lang="it-IT" sz="1400" dirty="0" smtClean="0">
                    <a:solidFill>
                      <a:srgbClr val="002060"/>
                    </a:solidFill>
                  </a:rPr>
                  <a:t> 	Dipartimenti</a:t>
                </a:r>
              </a:p>
              <a:p>
                <a:pPr marL="177800" indent="-177800">
                  <a:buClr>
                    <a:srgbClr val="002060"/>
                  </a:buClr>
                  <a:buFont typeface="Wingdings" pitchFamily="2" charset="2"/>
                  <a:buChar char="§"/>
                </a:pPr>
                <a:r>
                  <a:rPr lang="it-IT" sz="1400" b="1" dirty="0" smtClean="0">
                    <a:solidFill>
                      <a:srgbClr val="002060"/>
                    </a:solidFill>
                  </a:rPr>
                  <a:t>16.400</a:t>
                </a:r>
                <a:r>
                  <a:rPr lang="it-IT" sz="1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smtClean="0">
                    <a:solidFill>
                      <a:srgbClr val="002060"/>
                    </a:solidFill>
                  </a:rPr>
                  <a:t>	Studenti iscritti</a:t>
                </a:r>
              </a:p>
              <a:p>
                <a:pPr marL="177800" indent="-177800">
                  <a:buClr>
                    <a:srgbClr val="002060"/>
                  </a:buClr>
                  <a:buFont typeface="Wingdings" pitchFamily="2" charset="2"/>
                  <a:buChar char="§"/>
                </a:pPr>
                <a:r>
                  <a:rPr lang="it-IT" sz="1400" b="1" dirty="0" smtClean="0">
                    <a:solidFill>
                      <a:srgbClr val="002060"/>
                    </a:solidFill>
                  </a:rPr>
                  <a:t>690</a:t>
                </a:r>
                <a:r>
                  <a:rPr lang="it-IT" sz="1400" dirty="0" smtClean="0">
                    <a:solidFill>
                      <a:srgbClr val="002060"/>
                    </a:solidFill>
                  </a:rPr>
                  <a:t> 	Professori e ricercatori</a:t>
                </a:r>
              </a:p>
              <a:p>
                <a:pPr marL="177800" indent="-177800">
                  <a:buClr>
                    <a:srgbClr val="002060"/>
                  </a:buClr>
                  <a:buFont typeface="Wingdings" pitchFamily="2" charset="2"/>
                  <a:buChar char="§"/>
                </a:pPr>
                <a:r>
                  <a:rPr lang="it-IT" sz="1400" b="1" dirty="0" smtClean="0">
                    <a:solidFill>
                      <a:srgbClr val="002060"/>
                    </a:solidFill>
                  </a:rPr>
                  <a:t>547</a:t>
                </a:r>
                <a:r>
                  <a:rPr lang="it-IT" sz="1400" dirty="0" smtClean="0">
                    <a:solidFill>
                      <a:srgbClr val="002060"/>
                    </a:solidFill>
                  </a:rPr>
                  <a:t> 	Personale tecnico e amministrativo</a:t>
                </a:r>
              </a:p>
              <a:p>
                <a:pPr marL="177800" indent="-177800">
                  <a:buClr>
                    <a:srgbClr val="002060"/>
                  </a:buClr>
                  <a:buFont typeface="Wingdings" pitchFamily="2" charset="2"/>
                  <a:buChar char="§"/>
                </a:pPr>
                <a:r>
                  <a:rPr lang="it-IT" sz="1400" b="1" dirty="0">
                    <a:solidFill>
                      <a:srgbClr val="002060"/>
                    </a:solidFill>
                  </a:rPr>
                  <a:t>352</a:t>
                </a:r>
                <a:r>
                  <a:rPr lang="it-IT" sz="1400" dirty="0">
                    <a:solidFill>
                      <a:srgbClr val="002060"/>
                    </a:solidFill>
                  </a:rPr>
                  <a:t>	Dottorandi di ricerca (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Ph.D</a:t>
                </a:r>
                <a:r>
                  <a:rPr lang="it-IT" sz="1400" dirty="0">
                    <a:solidFill>
                      <a:srgbClr val="002060"/>
                    </a:solidFill>
                  </a:rPr>
                  <a:t>.)</a:t>
                </a:r>
              </a:p>
              <a:p>
                <a:pPr marL="177800" indent="-177800">
                  <a:buClr>
                    <a:srgbClr val="002060"/>
                  </a:buClr>
                  <a:buFont typeface="Wingdings" pitchFamily="2" charset="2"/>
                  <a:buChar char="§"/>
                </a:pPr>
                <a:r>
                  <a:rPr lang="it-IT" sz="1400" b="1" dirty="0">
                    <a:solidFill>
                      <a:srgbClr val="002060"/>
                    </a:solidFill>
                  </a:rPr>
                  <a:t>172	</a:t>
                </a:r>
                <a:r>
                  <a:rPr lang="it-IT" sz="1400" dirty="0">
                    <a:solidFill>
                      <a:srgbClr val="002060"/>
                    </a:solidFill>
                  </a:rPr>
                  <a:t>Assegnisti di ricerca</a:t>
                </a:r>
              </a:p>
              <a:p>
                <a:pPr marL="177800" indent="-177800">
                  <a:buClr>
                    <a:srgbClr val="002060"/>
                  </a:buClr>
                  <a:buFont typeface="Wingdings" pitchFamily="2" charset="2"/>
                  <a:buChar char="§"/>
                </a:pPr>
                <a:r>
                  <a:rPr lang="it-IT" sz="1400" b="1" dirty="0" smtClean="0">
                    <a:solidFill>
                      <a:srgbClr val="002060"/>
                    </a:solidFill>
                  </a:rPr>
                  <a:t>9</a:t>
                </a:r>
                <a:r>
                  <a:rPr lang="it-IT" sz="1400" dirty="0" smtClean="0">
                    <a:solidFill>
                      <a:srgbClr val="002060"/>
                    </a:solidFill>
                  </a:rPr>
                  <a:t> 	Corsi di Dottorato di ricerca 	</a:t>
                </a:r>
                <a:endParaRPr lang="it-IT" sz="1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Rettangolo 19"/>
              <p:cNvSpPr/>
              <p:nvPr/>
            </p:nvSpPr>
            <p:spPr>
              <a:xfrm>
                <a:off x="8388424" y="2564904"/>
                <a:ext cx="569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b="1" dirty="0" smtClean="0">
                    <a:solidFill>
                      <a:srgbClr val="FF0000"/>
                    </a:solidFill>
                  </a:rPr>
                  <a:t>352</a:t>
                </a:r>
                <a:endParaRPr lang="it-IT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Rettangolo 20"/>
              <p:cNvSpPr/>
              <p:nvPr/>
            </p:nvSpPr>
            <p:spPr>
              <a:xfrm>
                <a:off x="8388424" y="3165158"/>
                <a:ext cx="569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b="1" dirty="0" smtClean="0">
                    <a:solidFill>
                      <a:srgbClr val="FF0000"/>
                    </a:solidFill>
                  </a:rPr>
                  <a:t>172</a:t>
                </a:r>
                <a:endParaRPr lang="it-IT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 rot="16200000">
                <a:off x="-2817295" y="3387968"/>
                <a:ext cx="6309320" cy="67307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it-IT" sz="2000" b="1" dirty="0" smtClean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 Ricerca – i numeri</a:t>
                </a:r>
                <a:endParaRPr lang="it-IT" sz="20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32" name="Triangolo isoscele 31"/>
            <p:cNvSpPr/>
            <p:nvPr/>
          </p:nvSpPr>
          <p:spPr bwMode="auto">
            <a:xfrm rot="5400000">
              <a:off x="3419872" y="1737494"/>
              <a:ext cx="288032" cy="327309"/>
            </a:xfrm>
            <a:prstGeom prst="triangle">
              <a:avLst/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33" name="Triangolo isoscele 32"/>
            <p:cNvSpPr/>
            <p:nvPr/>
          </p:nvSpPr>
          <p:spPr bwMode="auto">
            <a:xfrm rot="5400000">
              <a:off x="3439511" y="4417473"/>
              <a:ext cx="288032" cy="327309"/>
            </a:xfrm>
            <a:prstGeom prst="triangle">
              <a:avLst/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058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907706" y="893290"/>
            <a:ext cx="3664294" cy="648072"/>
          </a:xfrm>
          <a:ln>
            <a:noFill/>
          </a:ln>
        </p:spPr>
        <p:txBody>
          <a:bodyPr/>
          <a:lstStyle/>
          <a:p>
            <a:pPr marL="0" indent="0" eaLnBrk="1" hangingPunct="1">
              <a:buClr>
                <a:schemeClr val="accent5">
                  <a:lumMod val="50000"/>
                </a:schemeClr>
              </a:buClr>
              <a:buSzPct val="70000"/>
              <a:buNone/>
            </a:pPr>
            <a:r>
              <a:rPr lang="it-IT" i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Dottorati di ricerca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973832" y="1550807"/>
            <a:ext cx="777463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b="1" dirty="0" smtClean="0">
                <a:solidFill>
                  <a:srgbClr val="FF6600"/>
                </a:solidFill>
              </a:rPr>
              <a:t>Cos'è?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it-IT" b="1" dirty="0" smtClean="0"/>
              <a:t>E</a:t>
            </a:r>
            <a:r>
              <a:rPr lang="it-IT" b="1" dirty="0"/>
              <a:t>' il terzo livello della formazione </a:t>
            </a:r>
            <a:r>
              <a:rPr lang="it-IT" b="1" dirty="0" smtClean="0"/>
              <a:t>universitaria. 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it-IT" b="1" dirty="0"/>
              <a:t>L’attivazione del corso è subordinata </a:t>
            </a:r>
            <a:r>
              <a:rPr lang="it-IT" b="1" dirty="0" smtClean="0"/>
              <a:t>all’accreditamento</a:t>
            </a:r>
            <a:r>
              <a:rPr lang="it-IT" b="1" dirty="0"/>
              <a:t>.</a:t>
            </a:r>
            <a:endParaRPr lang="it-IT" b="1" dirty="0" smtClean="0"/>
          </a:p>
          <a:p>
            <a:pPr marL="285750" indent="-285750" algn="just">
              <a:buFont typeface="Arial"/>
              <a:buChar char="•"/>
            </a:pPr>
            <a:r>
              <a:rPr lang="it-IT" b="1" dirty="0" smtClean="0"/>
              <a:t>Dura </a:t>
            </a:r>
            <a:r>
              <a:rPr lang="it-IT" b="1" dirty="0"/>
              <a:t>tre </a:t>
            </a:r>
            <a:r>
              <a:rPr lang="it-IT" b="1" dirty="0" smtClean="0"/>
              <a:t>anni e fornisce </a:t>
            </a:r>
            <a:r>
              <a:rPr lang="it-IT" b="1" dirty="0"/>
              <a:t>le competenze necessarie per </a:t>
            </a:r>
            <a:r>
              <a:rPr lang="it-IT" b="1" dirty="0" smtClean="0"/>
              <a:t>svolgere attività </a:t>
            </a:r>
            <a:r>
              <a:rPr lang="it-IT" b="1" dirty="0"/>
              <a:t>di ricerca </a:t>
            </a:r>
            <a:r>
              <a:rPr lang="it-IT" b="1" dirty="0" smtClean="0"/>
              <a:t>e </a:t>
            </a:r>
            <a:r>
              <a:rPr lang="it-IT" b="1" dirty="0"/>
              <a:t>ricoprire ruoli </a:t>
            </a:r>
            <a:r>
              <a:rPr lang="it-IT" b="1" dirty="0" smtClean="0"/>
              <a:t>di </a:t>
            </a:r>
            <a:r>
              <a:rPr lang="it-IT" b="1" dirty="0"/>
              <a:t>alta </a:t>
            </a:r>
            <a:r>
              <a:rPr lang="it-IT" b="1" dirty="0" smtClean="0"/>
              <a:t>qualificazione presso </a:t>
            </a:r>
            <a:r>
              <a:rPr lang="it-IT" b="1" dirty="0"/>
              <a:t>università, enti </a:t>
            </a:r>
            <a:r>
              <a:rPr lang="it-IT" b="1" dirty="0" smtClean="0"/>
              <a:t>pubblici, imprese e altri soggetti privati.</a:t>
            </a:r>
          </a:p>
          <a:p>
            <a:pPr algn="just"/>
            <a:endParaRPr lang="it-IT" dirty="0"/>
          </a:p>
          <a:p>
            <a:pPr algn="just">
              <a:spcAft>
                <a:spcPts val="600"/>
              </a:spcAft>
            </a:pPr>
            <a:r>
              <a:rPr lang="it-IT" b="1" dirty="0" smtClean="0">
                <a:solidFill>
                  <a:srgbClr val="FF6600"/>
                </a:solidFill>
              </a:rPr>
              <a:t>Perché?</a:t>
            </a:r>
            <a:endParaRPr lang="it-IT" dirty="0" smtClean="0">
              <a:solidFill>
                <a:srgbClr val="FF66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it-IT" b="1" dirty="0" smtClean="0"/>
              <a:t>E’ uno strumento per imparare cos’è e come si fa ricerca ed è un’opportunità per la società di acquisire conoscenze sviluppate dall’università anche su impulso della società stessa.</a:t>
            </a:r>
            <a:endParaRPr lang="it-IT" b="1" dirty="0"/>
          </a:p>
          <a:p>
            <a:pPr marL="285750" indent="-285750" algn="just">
              <a:buFont typeface="Arial"/>
              <a:buChar char="•"/>
            </a:pPr>
            <a:endParaRPr lang="it-IT" dirty="0" smtClean="0">
              <a:solidFill>
                <a:srgbClr val="FF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it-IT" b="1" dirty="0" smtClean="0">
                <a:solidFill>
                  <a:srgbClr val="FF6600"/>
                </a:solidFill>
              </a:rPr>
              <a:t>Chi può accedere?</a:t>
            </a:r>
            <a:endParaRPr lang="it-IT" dirty="0">
              <a:solidFill>
                <a:srgbClr val="FF66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it-IT" b="1" dirty="0" smtClean="0"/>
              <a:t>Chi è in possesso di </a:t>
            </a:r>
            <a:r>
              <a:rPr lang="it-IT" b="1" dirty="0"/>
              <a:t>laurea </a:t>
            </a:r>
            <a:r>
              <a:rPr lang="it-IT" b="1" dirty="0" smtClean="0"/>
              <a:t>di </a:t>
            </a:r>
            <a:r>
              <a:rPr lang="it-IT" b="1" dirty="0"/>
              <a:t>secondo </a:t>
            </a:r>
            <a:r>
              <a:rPr lang="it-IT" b="1" dirty="0" smtClean="0"/>
              <a:t>livello</a:t>
            </a:r>
            <a:r>
              <a:rPr lang="it-IT" dirty="0" smtClean="0"/>
              <a:t>.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rot="16200000">
            <a:off x="-2817295" y="3387968"/>
            <a:ext cx="6309320" cy="6730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Ricerca – la formazione</a:t>
            </a:r>
            <a:endParaRPr lang="it-IT" sz="20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692696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8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1115616" y="1268761"/>
            <a:ext cx="770485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400" b="1" dirty="0" smtClean="0">
                <a:solidFill>
                  <a:srgbClr val="FF6600"/>
                </a:solidFill>
              </a:rPr>
              <a:t>Quando?</a:t>
            </a:r>
          </a:p>
          <a:p>
            <a:pPr algn="just"/>
            <a:r>
              <a:rPr lang="it-IT" sz="2400" b="1" dirty="0" smtClean="0"/>
              <a:t>Il </a:t>
            </a:r>
            <a:r>
              <a:rPr lang="it-IT" sz="2400" b="1" dirty="0"/>
              <a:t>primo ciclo di </a:t>
            </a:r>
            <a:r>
              <a:rPr lang="it-IT" sz="2400" b="1" dirty="0" smtClean="0"/>
              <a:t>corsi di dottorato </a:t>
            </a:r>
            <a:r>
              <a:rPr lang="it-IT" sz="2400" b="1" dirty="0"/>
              <a:t>è stato attivato </a:t>
            </a:r>
            <a:r>
              <a:rPr lang="it-IT" sz="2400" b="1" dirty="0" smtClean="0"/>
              <a:t>da 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ITC Franklin Gothic LT Book"/>
              </a:rPr>
              <a:t>UNI</a:t>
            </a:r>
            <a:r>
              <a:rPr lang="it-IT" sz="2400" b="1" dirty="0" smtClean="0">
                <a:solidFill>
                  <a:srgbClr val="FF6600"/>
                </a:solidFill>
                <a:latin typeface="+mn-lt"/>
                <a:cs typeface="ITC Franklin Gothic LT Book"/>
              </a:rPr>
              <a:t>UD</a:t>
            </a:r>
            <a:r>
              <a:rPr lang="it-IT" sz="2400" b="1" dirty="0" smtClean="0"/>
              <a:t> nell’</a:t>
            </a:r>
            <a:r>
              <a:rPr lang="it-IT" sz="2400" b="1" dirty="0" err="1" smtClean="0"/>
              <a:t>a.a</a:t>
            </a:r>
            <a:r>
              <a:rPr lang="it-IT" sz="2400" b="1" dirty="0" smtClean="0"/>
              <a:t>. 1988/1989</a:t>
            </a:r>
            <a:endParaRPr lang="it-IT" sz="2400" b="1" dirty="0"/>
          </a:p>
        </p:txBody>
      </p:sp>
      <p:sp>
        <p:nvSpPr>
          <p:cNvPr id="18" name="Rettangolo 17"/>
          <p:cNvSpPr/>
          <p:nvPr/>
        </p:nvSpPr>
        <p:spPr>
          <a:xfrm>
            <a:off x="1115616" y="3284984"/>
            <a:ext cx="770485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b="1" dirty="0" smtClean="0">
                <a:solidFill>
                  <a:srgbClr val="FF6600"/>
                </a:solidFill>
              </a:rPr>
              <a:t>Quanti?</a:t>
            </a:r>
          </a:p>
          <a:p>
            <a:r>
              <a:rPr lang="it-IT" sz="2400" b="1" dirty="0" smtClean="0"/>
              <a:t>1262 </a:t>
            </a:r>
            <a:r>
              <a:rPr lang="it-IT" sz="2400" b="1" dirty="0"/>
              <a:t>i dottori di ricerca al 31 dicembre 2013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1115616" y="5024097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6600"/>
                </a:solidFill>
              </a:rPr>
              <a:t>NELL’A.A. 2014/2015 SARA’ ATTIVATO IL XXX CICLO DEI CORSI DI DOTTORATO DI UNIV. UDINE!</a:t>
            </a:r>
            <a:endParaRPr lang="it-IT" sz="2400" b="1" dirty="0">
              <a:solidFill>
                <a:srgbClr val="FF66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rot="16200000">
            <a:off x="-2817295" y="3387968"/>
            <a:ext cx="6309320" cy="6730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it-IT" sz="20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Ricerca – la formazione</a:t>
            </a:r>
          </a:p>
        </p:txBody>
      </p:sp>
    </p:spTree>
    <p:extLst>
      <p:ext uri="{BB962C8B-B14F-4D97-AF65-F5344CB8AC3E}">
        <p14:creationId xmlns:p14="http://schemas.microsoft.com/office/powerpoint/2010/main" val="223673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052736"/>
            <a:ext cx="7904173" cy="525658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572001" y="5661248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 err="1" smtClean="0"/>
              <a:t>Ph.D</a:t>
            </a:r>
            <a:r>
              <a:rPr lang="it-IT" sz="1100" b="1" dirty="0" smtClean="0"/>
              <a:t> Expo – Ingegneria industriale e dell’informazione</a:t>
            </a:r>
            <a:endParaRPr lang="it-IT" sz="11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-2817295" y="3387968"/>
            <a:ext cx="6309320" cy="6730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it-IT" sz="20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Ricerca – la formazione</a:t>
            </a:r>
          </a:p>
        </p:txBody>
      </p:sp>
    </p:spTree>
    <p:extLst>
      <p:ext uri="{BB962C8B-B14F-4D97-AF65-F5344CB8AC3E}">
        <p14:creationId xmlns:p14="http://schemas.microsoft.com/office/powerpoint/2010/main" val="416492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14826</TotalTime>
  <Words>564</Words>
  <Application>Microsoft Macintosh PowerPoint</Application>
  <PresentationFormat>Presentazione su schermo (4:3)</PresentationFormat>
  <Paragraphs>106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Tema1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manuela.croatto</dc:creator>
  <cp:lastModifiedBy>pinton</cp:lastModifiedBy>
  <cp:revision>392</cp:revision>
  <cp:lastPrinted>2012-01-13T14:18:09Z</cp:lastPrinted>
  <dcterms:created xsi:type="dcterms:W3CDTF">2011-05-03T09:42:11Z</dcterms:created>
  <dcterms:modified xsi:type="dcterms:W3CDTF">2014-07-13T11:15:02Z</dcterms:modified>
</cp:coreProperties>
</file>