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472" r:id="rId2"/>
    <p:sldId id="483" r:id="rId3"/>
    <p:sldId id="485" r:id="rId4"/>
    <p:sldId id="486" r:id="rId5"/>
    <p:sldId id="487" r:id="rId6"/>
    <p:sldId id="496" r:id="rId7"/>
    <p:sldId id="490" r:id="rId8"/>
    <p:sldId id="491" r:id="rId9"/>
    <p:sldId id="492" r:id="rId10"/>
    <p:sldId id="502" r:id="rId11"/>
    <p:sldId id="493" r:id="rId12"/>
  </p:sldIdLst>
  <p:sldSz cx="9144000" cy="6858000" type="screen4x3"/>
  <p:notesSz cx="6797675" cy="9874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5777D"/>
    <a:srgbClr val="FF3300"/>
    <a:srgbClr val="663300"/>
    <a:srgbClr val="00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58" d="100"/>
          <a:sy n="58" d="100"/>
        </p:scale>
        <p:origin x="-102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643C390-9870-4496-8E8D-07E6BA35FF4E}" type="datetimeFigureOut">
              <a:rPr lang="it-IT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3E1E78C-5651-4A9F-845F-8BD4BEBA6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62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CCDAAF-5D9D-4764-91C9-F984B73E72E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834813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8C324CC-510E-4112-B601-37A9D6669DFE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11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it-IT" smtClean="0">
              <a:latin typeface="Arial" charset="0"/>
              <a:cs typeface="ＭＳ Ｐゴシック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50587" y="9378485"/>
            <a:ext cx="294708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049A4B61-4311-4D52-B81C-9AEBA3BA0194}" type="slidenum">
              <a:rPr lang="it-IT" altLang="it-IT" sz="1200" smtClean="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defRPr/>
              </a:pPr>
              <a:t>11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9CEAD28-2246-42AB-94F5-93CCE7F57048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2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0478DC0-F17F-48B2-B828-19C178C29DEE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3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E0524B3-6190-42F5-A5ED-20AD7E8CFAA1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4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2036097-974F-4285-AF6E-DB4D0684E15E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5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2036097-974F-4285-AF6E-DB4D0684E15E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6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1CF2500-AC05-4112-AC2C-077D2EFFAB98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7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it-IT" dirty="0" smtClean="0">
              <a:latin typeface="Arial" charset="0"/>
              <a:cs typeface="ＭＳ Ｐゴシック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50587" y="9378485"/>
            <a:ext cx="294708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575B732D-188F-4252-AF8C-2F180076F678}" type="slidenum">
              <a:rPr lang="it-IT" altLang="it-IT" sz="1200" smtClean="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defRPr/>
              </a:pPr>
              <a:t>7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41B4D8E-1C7E-4F33-83B8-B3FB8A5AFD08}" type="slidenum">
              <a:rPr lang="it-IT" altLang="it-IT" sz="1200" smtClean="0">
                <a:solidFill>
                  <a:srgbClr val="000000"/>
                </a:solidFill>
              </a:rPr>
              <a:pPr eaLnBrk="1" hangingPunct="1">
                <a:defRPr/>
              </a:pPr>
              <a:t>8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609" y="4690823"/>
            <a:ext cx="5440045" cy="4442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it-IT" dirty="0" smtClean="0">
              <a:latin typeface="Arial" charset="0"/>
              <a:cs typeface="ＭＳ Ｐゴシック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50587" y="9378485"/>
            <a:ext cx="294708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ClrTx/>
              <a:buFontTx/>
              <a:buNone/>
              <a:defRPr/>
            </a:pPr>
            <a:fld id="{DAB182E7-7C53-415F-A6F1-85757E0C6D06}" type="slidenum">
              <a:rPr lang="it-IT" altLang="it-IT" sz="1200" smtClean="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  <a:defRPr/>
              </a:pPr>
              <a:t>8</a:t>
            </a:fld>
            <a:endParaRPr lang="it-IT" altLang="it-IT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14BCF2-492F-451C-A8DE-E4F1C7B47457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1" y="4716464"/>
            <a:ext cx="5438775" cy="4467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04118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97E35-7A36-4C12-A932-5FFACC6E3E32}" type="datetime1">
              <a:rPr lang="it-IT" smtClean="0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B724-9567-4009-80DB-6AD3A9278A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52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90B3-6709-4725-BE9F-E3288B58A2B2}" type="datetime1">
              <a:rPr lang="it-IT" smtClean="0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09BF-BFF4-427F-97DF-EA3282B4D19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48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6890D-645A-4F43-A31E-B9AACBCC3AD9}" type="datetime1">
              <a:rPr lang="it-IT" smtClean="0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FBFA-2990-4436-BA65-1AFBBB3D65F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72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0D4F-F344-471F-B755-515FADFEC75E}" type="datetime1">
              <a:rPr lang="it-IT" smtClean="0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47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042E9-2A70-4FA7-9CFA-19F5CF834CE9}" type="datetime1">
              <a:rPr lang="it-IT" smtClean="0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EC60-9264-44F0-87C3-9546B28C10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46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9824B-5BE9-46B7-99BA-A9AEF4EE2C99}" type="datetime1">
              <a:rPr lang="it-IT" smtClean="0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A2957-BB32-4019-8A1E-CBEF413E30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28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188B8-5042-440A-A8D1-623C5B3785E2}" type="datetime1">
              <a:rPr lang="it-IT" smtClean="0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2F0E-80C7-456B-9089-51C58E023F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09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534C5-CE29-4E58-965C-AE528228CB09}" type="datetime1">
              <a:rPr lang="it-IT" smtClean="0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82F-9708-4EEA-A8E0-3EF17060B8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6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C08E9-C2A7-4DEB-B53C-ED4B0BBDA290}" type="datetime1">
              <a:rPr lang="it-IT" smtClean="0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5B41-9D4C-4ABE-A6D2-BA6BB9B6C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09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9B22-1D85-4B66-A12B-002762E1183A}" type="datetime1">
              <a:rPr lang="it-IT" smtClean="0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8179-91CB-492E-A044-D00947E556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543E-9404-43D9-B543-BFF347B85908}" type="datetime1">
              <a:rPr lang="it-IT" smtClean="0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2828-5C27-4D7F-9795-E3510FA29F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61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FD802CB3-10E5-4984-9C15-DFF1142B8E2F}" type="datetime1">
              <a:rPr lang="it-IT" smtClean="0"/>
              <a:pPr>
                <a:defRPr/>
              </a:pPr>
              <a:t>06/07/2014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BFA37DD2-AC54-4717-A09C-5ECD3932BA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www.cftiagra.org.in/english/images/placement_h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85549"/>
            <a:ext cx="6431278" cy="211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779912" y="522920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Marco Sartor</a:t>
            </a:r>
          </a:p>
          <a:p>
            <a:pPr algn="r"/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</a:rPr>
              <a:t>Delegato al Job </a:t>
            </a:r>
            <a:r>
              <a:rPr lang="it-IT" sz="2400" i="1" dirty="0" err="1" smtClean="0">
                <a:solidFill>
                  <a:schemeClr val="accent2">
                    <a:lumMod val="75000"/>
                  </a:schemeClr>
                </a:solidFill>
              </a:rPr>
              <a:t>Placement</a:t>
            </a:r>
            <a:endParaRPr lang="it-IT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85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" y="-13584"/>
            <a:ext cx="2001023" cy="395997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570072" y="1159799"/>
            <a:ext cx="3300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atin typeface="ITC Franklin Gothic LT Book"/>
                <a:cs typeface="ITC Franklin Gothic LT Book"/>
              </a:rPr>
              <a:t>UNI</a:t>
            </a:r>
            <a:r>
              <a:rPr lang="it-IT" sz="3200" b="1" dirty="0" smtClean="0">
                <a:solidFill>
                  <a:schemeClr val="accent6"/>
                </a:solidFill>
                <a:latin typeface="ITC Franklin Gothic LT Book"/>
                <a:cs typeface="ITC Franklin Gothic LT Book"/>
              </a:rPr>
              <a:t>UD</a:t>
            </a:r>
            <a:r>
              <a:rPr lang="it-IT" sz="3200" b="1" dirty="0" smtClean="0">
                <a:latin typeface="ITC Franklin Gothic LT Book"/>
                <a:cs typeface="ITC Franklin Gothic LT Book"/>
              </a:rPr>
              <a:t> </a:t>
            </a:r>
            <a:r>
              <a:rPr lang="it-IT" sz="2400" b="1" dirty="0" smtClean="0">
                <a:latin typeface="ITC Franklin Gothic LT Book"/>
                <a:cs typeface="ITC Franklin Gothic LT Book"/>
              </a:rPr>
              <a:t>RINGRAZIA</a:t>
            </a:r>
            <a:endParaRPr lang="it-IT" sz="2400" b="1" dirty="0">
              <a:latin typeface="ITC Franklin Gothic LT Book"/>
              <a:cs typeface="ITC Franklin Gothic LT Book"/>
            </a:endParaRPr>
          </a:p>
        </p:txBody>
      </p:sp>
      <p:pic>
        <p:nvPicPr>
          <p:cNvPr id="3" name="Immagine 2" descr="Care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93" y="217088"/>
            <a:ext cx="2304629" cy="853065"/>
          </a:xfrm>
          <a:prstGeom prst="rect">
            <a:avLst/>
          </a:prstGeom>
        </p:spPr>
      </p:pic>
      <p:pic>
        <p:nvPicPr>
          <p:cNvPr id="5" name="Immagine 4" descr="CRUP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59" y="2977150"/>
            <a:ext cx="3887530" cy="20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http://www.cftiagra.org.in/english/images/placement_he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8234362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00113" y="1801813"/>
            <a:ext cx="7513637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5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Grazie per l’attenzione</a:t>
            </a:r>
          </a:p>
          <a:p>
            <a:pPr>
              <a:defRPr/>
            </a:pP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marco.sartor@uniud.it</a:t>
            </a:r>
          </a:p>
        </p:txBody>
      </p:sp>
    </p:spTree>
    <p:extLst>
      <p:ext uri="{BB962C8B-B14F-4D97-AF65-F5344CB8AC3E}">
        <p14:creationId xmlns:p14="http://schemas.microsoft.com/office/powerpoint/2010/main" val="1185801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827088"/>
            <a:ext cx="8404225" cy="1189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ttangolo 2"/>
          <p:cNvSpPr>
            <a:spLocks noChangeArrowheads="1"/>
          </p:cNvSpPr>
          <p:nvPr/>
        </p:nvSpPr>
        <p:spPr bwMode="auto">
          <a:xfrm>
            <a:off x="1187450" y="2133600"/>
            <a:ext cx="7129463" cy="1151384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4" name="Rettangolo 3"/>
          <p:cNvSpPr/>
          <p:nvPr/>
        </p:nvSpPr>
        <p:spPr bwMode="auto">
          <a:xfrm>
            <a:off x="6660232" y="980728"/>
            <a:ext cx="1656184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4112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827088"/>
            <a:ext cx="8404225" cy="1189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ttangolo 2"/>
          <p:cNvSpPr>
            <a:spLocks noChangeArrowheads="1"/>
          </p:cNvSpPr>
          <p:nvPr/>
        </p:nvSpPr>
        <p:spPr bwMode="auto">
          <a:xfrm>
            <a:off x="1042988" y="6021388"/>
            <a:ext cx="4752975" cy="360362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" name="Rettangolo 1"/>
          <p:cNvSpPr/>
          <p:nvPr/>
        </p:nvSpPr>
        <p:spPr bwMode="auto">
          <a:xfrm>
            <a:off x="6660232" y="980728"/>
            <a:ext cx="1656184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67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uppo 16"/>
          <p:cNvGrpSpPr>
            <a:grpSpLocks/>
          </p:cNvGrpSpPr>
          <p:nvPr/>
        </p:nvGrpSpPr>
        <p:grpSpPr bwMode="auto">
          <a:xfrm>
            <a:off x="1917105" y="1430239"/>
            <a:ext cx="5535216" cy="4014986"/>
            <a:chOff x="5488222" y="1196752"/>
            <a:chExt cx="2036106" cy="1357432"/>
          </a:xfrm>
        </p:grpSpPr>
        <p:pic>
          <p:nvPicPr>
            <p:cNvPr id="10243" name="Picture 4" descr="http://uncw.edu/career/includes/images/CC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768" y="1196752"/>
              <a:ext cx="1992560" cy="135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6" descr="http://www.aidic.it/nose2008/immagini/logoUNIU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222" y="1553701"/>
              <a:ext cx="2036106" cy="643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258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23929" y="764704"/>
            <a:ext cx="5112568" cy="60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sz="2200" b="1" i="1" dirty="0" smtClean="0">
                <a:solidFill>
                  <a:schemeClr val="accent2">
                    <a:lumMod val="75000"/>
                  </a:schemeClr>
                </a:solidFill>
              </a:rPr>
              <a:t>LE AZIONI:</a:t>
            </a:r>
          </a:p>
          <a:p>
            <a:pPr>
              <a:buClrTx/>
              <a:buFontTx/>
              <a:buNone/>
              <a:defRPr/>
            </a:pPr>
            <a:endParaRPr lang="it-IT" sz="22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creare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opportunità di lavoro (in Italia e all'estero) ai nostri laureati durante tutta la loro vita professionale</a:t>
            </a: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creare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opportunità di stage agli studenti prima della </a:t>
            </a: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laurea;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identificare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e distribuire borse per un inserimento nel mercato del lavoro "agevolato</a:t>
            </a: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";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organizzare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i mercoledì del </a:t>
            </a:r>
            <a:r>
              <a:rPr lang="it-IT" sz="2000" i="1" dirty="0" err="1">
                <a:solidFill>
                  <a:schemeClr val="accent2">
                    <a:lumMod val="75000"/>
                  </a:schemeClr>
                </a:solidFill>
              </a:rPr>
              <a:t>placement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 (incontri con le aziende seguiti da momenti conviviali</a:t>
            </a: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organizzare </a:t>
            </a: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la Fiera del Lavoro UNIUD (nel mese di febbraio-marzo</a:t>
            </a:r>
            <a:r>
              <a:rPr lang="it-IT" sz="2000" i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11267" name="AutoShape 6"/>
          <p:cNvCxnSpPr>
            <a:cxnSpLocks noChangeShapeType="1"/>
          </p:cNvCxnSpPr>
          <p:nvPr/>
        </p:nvCxnSpPr>
        <p:spPr bwMode="auto">
          <a:xfrm flipV="1">
            <a:off x="2638425" y="2478088"/>
            <a:ext cx="1379538" cy="1001712"/>
          </a:xfrm>
          <a:prstGeom prst="curvedConnector3">
            <a:avLst>
              <a:gd name="adj1" fmla="val 50000"/>
            </a:avLst>
          </a:pr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dist="74769" dir="938535" algn="ctr" rotWithShape="0">
              <a:srgbClr val="80808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200" name="Picture 8" descr="http://www.bloglet.com/gallery/can-a-career-center-really-help-you/1369068825_924016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267976" cy="2171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70100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23929" y="1626614"/>
            <a:ext cx="5112568" cy="421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it-IT" b="1" i="1" dirty="0" smtClean="0">
                <a:solidFill>
                  <a:schemeClr val="accent2">
                    <a:lumMod val="75000"/>
                  </a:schemeClr>
                </a:solidFill>
              </a:rPr>
              <a:t>LE MOTIVAZIONI:</a:t>
            </a:r>
          </a:p>
          <a:p>
            <a:pPr>
              <a:buClrTx/>
              <a:buFontTx/>
              <a:buNone/>
              <a:defRPr/>
            </a:pPr>
            <a:endParaRPr lang="it-IT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Dare un contributo alla lotta di una piaga sociale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Siamo valutati sui livelli occupazionali dei  nostri laureati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E’ un utile strumento di marketing per l’orientamento in ingresso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it-IT" sz="2000" i="1" dirty="0">
                <a:solidFill>
                  <a:schemeClr val="accent2">
                    <a:lumMod val="75000"/>
                  </a:schemeClr>
                </a:solidFill>
              </a:rPr>
              <a:t>E’ un utile strumento di networking e di fund </a:t>
            </a:r>
            <a:r>
              <a:rPr lang="it-IT" sz="2000" i="1" dirty="0" err="1">
                <a:solidFill>
                  <a:schemeClr val="accent2">
                    <a:lumMod val="75000"/>
                  </a:schemeClr>
                </a:solidFill>
              </a:rPr>
              <a:t>raising</a:t>
            </a:r>
            <a:endParaRPr lang="it-IT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http://www.nestle.nl/asset-library/PublishingImages/IMG%20HR%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2"/>
          <a:stretch>
            <a:fillRect/>
          </a:stretch>
        </p:blipFill>
        <p:spPr bwMode="auto">
          <a:xfrm>
            <a:off x="323528" y="2380015"/>
            <a:ext cx="3323594" cy="227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14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1"/>
          <p:cNvSpPr txBox="1">
            <a:spLocks noChangeArrowheads="1"/>
          </p:cNvSpPr>
          <p:nvPr/>
        </p:nvSpPr>
        <p:spPr bwMode="auto">
          <a:xfrm>
            <a:off x="323850" y="1125538"/>
            <a:ext cx="6351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 b="1" i="1" dirty="0" smtClean="0">
                <a:solidFill>
                  <a:schemeClr val="accent2">
                    <a:lumMod val="75000"/>
                  </a:schemeClr>
                </a:solidFill>
              </a:rPr>
              <a:t>IL FUNZIONAMENTO</a:t>
            </a:r>
            <a:endParaRPr lang="it-IT" altLang="it-IT" sz="2000" dirty="0">
              <a:solidFill>
                <a:schemeClr val="tx1"/>
              </a:solidFill>
            </a:endParaRPr>
          </a:p>
        </p:txBody>
      </p:sp>
      <p:pic>
        <p:nvPicPr>
          <p:cNvPr id="14339" name="Picture 5" descr="http://www.kalorgassiciliana.it/web/images/stories/icona-azie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14986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destra 6"/>
          <p:cNvSpPr/>
          <p:nvPr/>
        </p:nvSpPr>
        <p:spPr bwMode="auto">
          <a:xfrm>
            <a:off x="2182813" y="3036888"/>
            <a:ext cx="719137" cy="43973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12" name="Freccia a destra 11"/>
          <p:cNvSpPr/>
          <p:nvPr/>
        </p:nvSpPr>
        <p:spPr bwMode="auto">
          <a:xfrm>
            <a:off x="5551488" y="3028950"/>
            <a:ext cx="663575" cy="441325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14" name="Rettangolo 13"/>
          <p:cNvSpPr/>
          <p:nvPr/>
        </p:nvSpPr>
        <p:spPr>
          <a:xfrm rot="10800000" flipV="1">
            <a:off x="6675438" y="3378986"/>
            <a:ext cx="167882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Sistema informatico</a:t>
            </a:r>
          </a:p>
          <a:p>
            <a:pPr algn="ctr">
              <a:defRPr/>
            </a:pPr>
            <a:r>
              <a:rPr lang="it-IT" sz="1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placement</a:t>
            </a:r>
            <a:endParaRPr lang="it-IT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 bwMode="auto">
          <a:xfrm>
            <a:off x="6520241" y="3346383"/>
            <a:ext cx="2160587" cy="86360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6430546" y="3190740"/>
            <a:ext cx="2339975" cy="117488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8" name="Freccia a destra 17"/>
          <p:cNvSpPr/>
          <p:nvPr/>
        </p:nvSpPr>
        <p:spPr bwMode="auto">
          <a:xfrm rot="10800000">
            <a:off x="5494338" y="3924300"/>
            <a:ext cx="663575" cy="441325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" name="Freccia a destra 19"/>
          <p:cNvSpPr/>
          <p:nvPr/>
        </p:nvSpPr>
        <p:spPr bwMode="auto">
          <a:xfrm rot="10800000">
            <a:off x="2166938" y="3900488"/>
            <a:ext cx="663575" cy="43973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pic>
        <p:nvPicPr>
          <p:cNvPr id="143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789238"/>
            <a:ext cx="2176463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ttore 1 14"/>
          <p:cNvCxnSpPr/>
          <p:nvPr/>
        </p:nvCxnSpPr>
        <p:spPr bwMode="auto">
          <a:xfrm>
            <a:off x="2543175" y="2492375"/>
            <a:ext cx="0" cy="7572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Connettore 1 24"/>
          <p:cNvCxnSpPr/>
          <p:nvPr/>
        </p:nvCxnSpPr>
        <p:spPr bwMode="auto">
          <a:xfrm>
            <a:off x="2543175" y="4121150"/>
            <a:ext cx="0" cy="7556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Connettore 1 25"/>
          <p:cNvCxnSpPr/>
          <p:nvPr/>
        </p:nvCxnSpPr>
        <p:spPr bwMode="auto">
          <a:xfrm>
            <a:off x="5875338" y="4149725"/>
            <a:ext cx="0" cy="7556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Connettore 1 26"/>
          <p:cNvCxnSpPr/>
          <p:nvPr/>
        </p:nvCxnSpPr>
        <p:spPr bwMode="auto">
          <a:xfrm>
            <a:off x="5876925" y="2492375"/>
            <a:ext cx="0" cy="7572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354" name="CasellaDiTesto 21"/>
          <p:cNvSpPr txBox="1">
            <a:spLocks noChangeArrowheads="1"/>
          </p:cNvSpPr>
          <p:nvPr/>
        </p:nvSpPr>
        <p:spPr bwMode="auto">
          <a:xfrm>
            <a:off x="1865313" y="2060575"/>
            <a:ext cx="1374775" cy="4000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000">
                <a:solidFill>
                  <a:schemeClr val="tx1"/>
                </a:solidFill>
              </a:rPr>
              <a:t>1. Raccolta e codifica dell’offerta</a:t>
            </a:r>
          </a:p>
        </p:txBody>
      </p:sp>
      <p:sp>
        <p:nvSpPr>
          <p:cNvPr id="14355" name="CasellaDiTesto 28"/>
          <p:cNvSpPr txBox="1">
            <a:spLocks noChangeArrowheads="1"/>
          </p:cNvSpPr>
          <p:nvPr/>
        </p:nvSpPr>
        <p:spPr bwMode="auto">
          <a:xfrm>
            <a:off x="5199063" y="2092325"/>
            <a:ext cx="1376362" cy="4000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000">
                <a:solidFill>
                  <a:schemeClr val="tx1"/>
                </a:solidFill>
              </a:rPr>
              <a:t>2. Inoltro </a:t>
            </a:r>
          </a:p>
          <a:p>
            <a:pPr algn="ctr"/>
            <a:r>
              <a:rPr lang="it-IT" altLang="it-IT" sz="1000">
                <a:solidFill>
                  <a:schemeClr val="tx1"/>
                </a:solidFill>
              </a:rPr>
              <a:t>dell’offerta</a:t>
            </a:r>
          </a:p>
        </p:txBody>
      </p:sp>
      <p:sp>
        <p:nvSpPr>
          <p:cNvPr id="14356" name="CasellaDiTesto 29"/>
          <p:cNvSpPr txBox="1">
            <a:spLocks noChangeArrowheads="1"/>
          </p:cNvSpPr>
          <p:nvPr/>
        </p:nvSpPr>
        <p:spPr bwMode="auto">
          <a:xfrm>
            <a:off x="5186363" y="4868863"/>
            <a:ext cx="1376362" cy="5540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000">
                <a:solidFill>
                  <a:schemeClr val="tx1"/>
                </a:solidFill>
              </a:rPr>
              <a:t>3. Raccolta dei cv e misurazione della performance</a:t>
            </a:r>
          </a:p>
        </p:txBody>
      </p:sp>
      <p:sp>
        <p:nvSpPr>
          <p:cNvPr id="14357" name="CasellaDiTesto 30"/>
          <p:cNvSpPr txBox="1">
            <a:spLocks noChangeArrowheads="1"/>
          </p:cNvSpPr>
          <p:nvPr/>
        </p:nvSpPr>
        <p:spPr bwMode="auto">
          <a:xfrm>
            <a:off x="1865313" y="4878388"/>
            <a:ext cx="1374775" cy="5540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000">
                <a:solidFill>
                  <a:schemeClr val="tx1"/>
                </a:solidFill>
              </a:rPr>
              <a:t>4. Inoltro dei cv all’azienda e follow up</a:t>
            </a:r>
          </a:p>
        </p:txBody>
      </p:sp>
    </p:spTree>
    <p:extLst>
      <p:ext uri="{BB962C8B-B14F-4D97-AF65-F5344CB8AC3E}">
        <p14:creationId xmlns:p14="http://schemas.microsoft.com/office/powerpoint/2010/main" val="2334006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http://www.kalorgassiciliana.it/web/images/stories/icona-azie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2470150"/>
            <a:ext cx="14986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destra 6"/>
          <p:cNvSpPr/>
          <p:nvPr/>
        </p:nvSpPr>
        <p:spPr bwMode="auto">
          <a:xfrm>
            <a:off x="4067175" y="3036888"/>
            <a:ext cx="720725" cy="43973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20" name="Freccia a destra 19"/>
          <p:cNvSpPr/>
          <p:nvPr/>
        </p:nvSpPr>
        <p:spPr bwMode="auto">
          <a:xfrm rot="10800000">
            <a:off x="4052888" y="3900488"/>
            <a:ext cx="663575" cy="439737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charset="0"/>
              <a:buNone/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17800"/>
            <a:ext cx="2176463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ttore 1 14"/>
          <p:cNvCxnSpPr/>
          <p:nvPr/>
        </p:nvCxnSpPr>
        <p:spPr bwMode="auto">
          <a:xfrm>
            <a:off x="4427538" y="2492375"/>
            <a:ext cx="0" cy="7572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Connettore 1 24"/>
          <p:cNvCxnSpPr/>
          <p:nvPr/>
        </p:nvCxnSpPr>
        <p:spPr bwMode="auto">
          <a:xfrm>
            <a:off x="4427538" y="4121150"/>
            <a:ext cx="0" cy="7556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369" name="CasellaDiTesto 21"/>
          <p:cNvSpPr txBox="1">
            <a:spLocks noChangeArrowheads="1"/>
          </p:cNvSpPr>
          <p:nvPr/>
        </p:nvSpPr>
        <p:spPr bwMode="auto">
          <a:xfrm>
            <a:off x="3749675" y="1784350"/>
            <a:ext cx="1376363" cy="7080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000">
                <a:solidFill>
                  <a:schemeClr val="tx1"/>
                </a:solidFill>
              </a:rPr>
              <a:t>1. Identificazione di possibili opportunità e sviluppo degli accordi</a:t>
            </a:r>
          </a:p>
        </p:txBody>
      </p:sp>
      <p:sp>
        <p:nvSpPr>
          <p:cNvPr id="15370" name="CasellaDiTesto 30"/>
          <p:cNvSpPr txBox="1">
            <a:spLocks noChangeArrowheads="1"/>
          </p:cNvSpPr>
          <p:nvPr/>
        </p:nvSpPr>
        <p:spPr bwMode="auto">
          <a:xfrm>
            <a:off x="3749675" y="4878388"/>
            <a:ext cx="1376363" cy="8620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000">
                <a:solidFill>
                  <a:schemeClr val="tx1"/>
                </a:solidFill>
              </a:rPr>
              <a:t>2. Raccolta accordi, classificazione,  aggiornamento del sito, follow up della relazione</a:t>
            </a:r>
          </a:p>
        </p:txBody>
      </p:sp>
      <p:sp>
        <p:nvSpPr>
          <p:cNvPr id="13" name="CasellaDiTesto 1"/>
          <p:cNvSpPr txBox="1">
            <a:spLocks noChangeArrowheads="1"/>
          </p:cNvSpPr>
          <p:nvPr/>
        </p:nvSpPr>
        <p:spPr bwMode="auto">
          <a:xfrm>
            <a:off x="323850" y="1125538"/>
            <a:ext cx="6351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 b="1" i="1" dirty="0" smtClean="0">
                <a:solidFill>
                  <a:schemeClr val="accent2">
                    <a:lumMod val="75000"/>
                  </a:schemeClr>
                </a:solidFill>
              </a:rPr>
              <a:t>IL FUNZIONAMENTO</a:t>
            </a:r>
            <a:endParaRPr lang="it-IT" alt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79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9" y="3517088"/>
            <a:ext cx="2001352" cy="145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CasellaDiTesto 1"/>
          <p:cNvSpPr txBox="1">
            <a:spLocks noChangeArrowheads="1"/>
          </p:cNvSpPr>
          <p:nvPr/>
        </p:nvSpPr>
        <p:spPr bwMode="auto">
          <a:xfrm>
            <a:off x="271401" y="915679"/>
            <a:ext cx="8765095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85850" indent="-3429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PROGETTI:</a:t>
            </a:r>
          </a:p>
          <a:p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Erasmus </a:t>
            </a:r>
            <a:r>
              <a:rPr lang="it-IT" altLang="it-IT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Placement</a:t>
            </a:r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(EP)</a:t>
            </a:r>
          </a:p>
          <a:p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Garanzia Giovani (GG)</a:t>
            </a:r>
          </a:p>
          <a:p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Erasmus Plus (E+)</a:t>
            </a:r>
          </a:p>
          <a:p>
            <a:endParaRPr lang="it-IT" altLang="it-IT" sz="1600" dirty="0">
              <a:solidFill>
                <a:schemeClr val="tx1"/>
              </a:solidFill>
            </a:endParaRPr>
          </a:p>
          <a:p>
            <a:endParaRPr lang="it-IT" altLang="it-IT" sz="1600" dirty="0">
              <a:solidFill>
                <a:schemeClr val="tx1"/>
              </a:solidFill>
            </a:endParaRPr>
          </a:p>
          <a:p>
            <a:pPr lvl="4"/>
            <a:endParaRPr lang="it-IT" alt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4"/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risorse da </a:t>
            </a: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erogare come Garanzia Giovani</a:t>
            </a:r>
            <a:endParaRPr lang="it-IT" altLang="it-IT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4"/>
            <a:endParaRPr lang="it-IT" altLang="it-IT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326.000 </a:t>
            </a:r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 per </a:t>
            </a: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master/</a:t>
            </a:r>
            <a:r>
              <a:rPr lang="it-IT" altLang="it-IT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cp</a:t>
            </a: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professionalizzanti UNIUD</a:t>
            </a:r>
            <a:endParaRPr lang="it-IT" altLang="it-IT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700.000 </a:t>
            </a:r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 per </a:t>
            </a: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master/</a:t>
            </a:r>
            <a:r>
              <a:rPr lang="it-IT" altLang="it-IT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cps</a:t>
            </a: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professionalizzanti all’estero</a:t>
            </a:r>
            <a:endParaRPr lang="it-IT" altLang="it-IT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250.000 </a:t>
            </a:r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 per l’aggiornamento </a:t>
            </a: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linguistico</a:t>
            </a:r>
            <a:endParaRPr lang="it-IT" altLang="it-IT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250.000* </a:t>
            </a:r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 per tirocini extracurriculari in </a:t>
            </a: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regione</a:t>
            </a:r>
            <a:endParaRPr lang="it-IT" altLang="it-IT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500.000* </a:t>
            </a:r>
            <a:r>
              <a:rPr lang="it-IT" altLang="it-IT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 per tirocini extracurriculari nel resto del mondo </a:t>
            </a:r>
          </a:p>
          <a:p>
            <a:endParaRPr lang="it-IT" altLang="it-IT" sz="2000" dirty="0">
              <a:solidFill>
                <a:schemeClr val="tx1"/>
              </a:solidFill>
            </a:endParaRPr>
          </a:p>
          <a:p>
            <a:endParaRPr lang="it-IT" altLang="it-IT" sz="2000" dirty="0">
              <a:solidFill>
                <a:schemeClr val="tx1"/>
              </a:solidFill>
            </a:endParaRPr>
          </a:p>
          <a:p>
            <a:endParaRPr lang="it-IT" altLang="it-IT" sz="2000" dirty="0">
              <a:solidFill>
                <a:schemeClr val="tx1"/>
              </a:solidFill>
            </a:endParaRPr>
          </a:p>
          <a:p>
            <a:r>
              <a:rPr lang="it-IT" alt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Dato provvisorio</a:t>
            </a:r>
          </a:p>
          <a:p>
            <a:endParaRPr lang="it-IT" altLang="it-IT" sz="2000" dirty="0">
              <a:solidFill>
                <a:schemeClr val="tx1"/>
              </a:solidFill>
            </a:endParaRPr>
          </a:p>
          <a:p>
            <a:endParaRPr lang="it-IT" altLang="it-IT" sz="2000" dirty="0">
              <a:solidFill>
                <a:schemeClr val="tx1"/>
              </a:solidFill>
            </a:endParaRPr>
          </a:p>
          <a:p>
            <a:endParaRPr lang="it-IT" alt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84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1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12418</TotalTime>
  <Words>264</Words>
  <Application>Microsoft Office PowerPoint</Application>
  <PresentationFormat>Presentazione su schermo (4:3)</PresentationFormat>
  <Paragraphs>68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manuela.croatto</dc:creator>
  <cp:lastModifiedBy>Marco</cp:lastModifiedBy>
  <cp:revision>213</cp:revision>
  <cp:lastPrinted>2012-01-13T14:18:09Z</cp:lastPrinted>
  <dcterms:created xsi:type="dcterms:W3CDTF">2011-05-03T09:42:11Z</dcterms:created>
  <dcterms:modified xsi:type="dcterms:W3CDTF">2014-07-06T18:21:11Z</dcterms:modified>
</cp:coreProperties>
</file>