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355" r:id="rId2"/>
    <p:sldId id="356" r:id="rId3"/>
    <p:sldId id="357" r:id="rId4"/>
    <p:sldId id="359" r:id="rId5"/>
    <p:sldId id="358" r:id="rId6"/>
    <p:sldId id="360" r:id="rId7"/>
    <p:sldId id="361" r:id="rId8"/>
  </p:sldIdLst>
  <p:sldSz cx="9144000" cy="5143500" type="screen16x9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993"/>
    <a:srgbClr val="D76E1F"/>
    <a:srgbClr val="62450E"/>
    <a:srgbClr val="FF6600"/>
    <a:srgbClr val="446168"/>
    <a:srgbClr val="05777D"/>
    <a:srgbClr val="00608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5" autoAdjust="0"/>
    <p:restoredTop sz="80574" autoAdjust="0"/>
  </p:normalViewPr>
  <p:slideViewPr>
    <p:cSldViewPr>
      <p:cViewPr>
        <p:scale>
          <a:sx n="130" d="100"/>
          <a:sy n="130" d="100"/>
        </p:scale>
        <p:origin x="-1448" y="-9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12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09/07/14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09/07/14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6F57221-99CB-4384-A750-84E153AB2D5F}" type="slidenum">
              <a:rPr lang="it-IT">
                <a:latin typeface="Calibri" pitchFamily="34" charset="0"/>
              </a:rPr>
              <a:pPr eaLnBrk="1" hangingPunct="1"/>
              <a:t>1</a:t>
            </a:fld>
            <a:endParaRPr lang="it-IT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7EE3-9167-8C44-8038-093DD017D5DD}" type="datetime1">
              <a:rPr lang="it-IT" smtClean="0"/>
              <a:t>09/07/14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D4CC-A4AF-FD43-BE3B-D6A76F8D7B1E}" type="datetime1">
              <a:rPr lang="it-IT" smtClean="0"/>
              <a:t>09/07/14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300B-6A5A-7B41-BFB9-ED2E322C4508}" type="datetime1">
              <a:rPr lang="it-IT" smtClean="0"/>
              <a:t>09/07/14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81F1A-8DB0-0D4D-9C76-A6F57C35CB44}" type="datetime1">
              <a:rPr lang="it-IT" smtClean="0"/>
              <a:t>09/07/14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ABCA-E731-C74F-AC51-6A5A7BF4AF3E}" type="datetime1">
              <a:rPr lang="it-IT" smtClean="0"/>
              <a:t>09/07/14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62C2-7D6F-DA4B-B99D-526EA35D3DE8}" type="datetime1">
              <a:rPr lang="it-IT" smtClean="0"/>
              <a:t>09/07/14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220D7-B0A3-154D-98E6-C8B4DDF46C6A}" type="datetime1">
              <a:rPr lang="it-IT" smtClean="0"/>
              <a:t>09/07/14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17951-A883-2549-A8A2-FC83624C01FC}" type="datetime1">
              <a:rPr lang="it-IT" smtClean="0"/>
              <a:t>09/07/14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A62C-4A57-2648-8373-81D0B821A368}" type="datetime1">
              <a:rPr lang="it-IT" smtClean="0"/>
              <a:t>09/07/14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9280-F552-3E4B-BF29-D852EF8F1B85}" type="datetime1">
              <a:rPr lang="it-IT" smtClean="0"/>
              <a:t>09/07/14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C9DF-EF49-634E-BBC9-C9103A64B579}" type="datetime1">
              <a:rPr lang="it-IT" smtClean="0"/>
              <a:t>09/07/14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7466BAA0-61EE-D74E-A8D4-0370B049939D}" type="datetime1">
              <a:rPr lang="it-IT" smtClean="0"/>
              <a:t>09/07/14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 spd="slow">
    <p:wipe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486848" y="1851670"/>
            <a:ext cx="8405632" cy="294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899592" y="771550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62450E"/>
                </a:solidFill>
              </a:rPr>
              <a:t>L’ORIENTAMENTO IN INGRESSO NELL’ATENEO DI UDINE:</a:t>
            </a:r>
          </a:p>
          <a:p>
            <a:endParaRPr lang="it-IT" dirty="0" smtClean="0">
              <a:solidFill>
                <a:srgbClr val="D76E1F"/>
              </a:solidFill>
            </a:endParaRPr>
          </a:p>
          <a:p>
            <a:r>
              <a:rPr lang="it-IT" sz="2000" b="1" i="1" dirty="0" smtClean="0">
                <a:solidFill>
                  <a:srgbClr val="62450E"/>
                </a:solidFill>
              </a:rPr>
              <a:t>a chi si rivolge;</a:t>
            </a:r>
          </a:p>
          <a:p>
            <a:r>
              <a:rPr lang="it-IT" sz="2000" b="1" i="1" dirty="0" smtClean="0">
                <a:solidFill>
                  <a:srgbClr val="62450E"/>
                </a:solidFill>
              </a:rPr>
              <a:t>il suo ruolo e la sua rilevanza;</a:t>
            </a:r>
          </a:p>
          <a:p>
            <a:r>
              <a:rPr lang="it-IT" sz="2000" b="1" i="1" dirty="0" smtClean="0">
                <a:solidFill>
                  <a:srgbClr val="62450E"/>
                </a:solidFill>
              </a:rPr>
              <a:t>le azioni, gli eventi e i progetti </a:t>
            </a:r>
            <a:r>
              <a:rPr lang="it-IT" sz="2000" b="1" i="1" dirty="0" err="1" smtClean="0">
                <a:solidFill>
                  <a:srgbClr val="62450E"/>
                </a:solidFill>
              </a:rPr>
              <a:t>Uniud</a:t>
            </a:r>
            <a:r>
              <a:rPr lang="it-IT" sz="2000" b="1" i="1" dirty="0" smtClean="0">
                <a:solidFill>
                  <a:srgbClr val="62450E"/>
                </a:solidFill>
              </a:rPr>
              <a:t>;</a:t>
            </a:r>
          </a:p>
          <a:p>
            <a:endParaRPr lang="it-IT" sz="2000" b="1" i="1" dirty="0">
              <a:solidFill>
                <a:srgbClr val="62450E"/>
              </a:solidFill>
            </a:endParaRPr>
          </a:p>
          <a:p>
            <a:endParaRPr lang="it-IT" sz="2000" b="1" i="1" dirty="0" smtClean="0">
              <a:solidFill>
                <a:srgbClr val="62450E"/>
              </a:solidFill>
            </a:endParaRPr>
          </a:p>
          <a:p>
            <a:endParaRPr lang="it-IT" sz="2000" b="1" i="1" dirty="0">
              <a:solidFill>
                <a:srgbClr val="62450E"/>
              </a:solidFill>
            </a:endParaRPr>
          </a:p>
          <a:p>
            <a:endParaRPr lang="it-IT" sz="1600" b="1" i="1" dirty="0" smtClean="0">
              <a:solidFill>
                <a:schemeClr val="bg1"/>
              </a:solidFill>
            </a:endParaRPr>
          </a:p>
          <a:p>
            <a:r>
              <a:rPr lang="it-IT" sz="1600" dirty="0" smtClean="0">
                <a:solidFill>
                  <a:schemeClr val="bg1"/>
                </a:solidFill>
              </a:rPr>
              <a:t>Rizzi Laura – Delegato all’orientamento in ingresso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Info. Ufficio Orientamento, </a:t>
            </a:r>
            <a:r>
              <a:rPr lang="it-IT" sz="1600" dirty="0" err="1" smtClean="0">
                <a:solidFill>
                  <a:schemeClr val="bg1"/>
                </a:solidFill>
              </a:rPr>
              <a:t>cort@uniud.it</a:t>
            </a:r>
            <a:endParaRPr lang="it-IT" sz="16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600665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63638"/>
            <a:ext cx="5413536" cy="33719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01216"/>
            <a:ext cx="7772400" cy="602382"/>
          </a:xfrm>
        </p:spPr>
        <p:txBody>
          <a:bodyPr/>
          <a:lstStyle/>
          <a:p>
            <a:pPr algn="l"/>
            <a:r>
              <a:rPr lang="it-IT" sz="2400" b="1" i="1" dirty="0">
                <a:solidFill>
                  <a:srgbClr val="62450E"/>
                </a:solidFill>
              </a:rPr>
              <a:t>a chi si </a:t>
            </a:r>
            <a:r>
              <a:rPr lang="it-IT" sz="2400" b="1" i="1" dirty="0" smtClean="0">
                <a:solidFill>
                  <a:srgbClr val="62450E"/>
                </a:solidFill>
              </a:rPr>
              <a:t>rivolge: </a:t>
            </a:r>
            <a:r>
              <a:rPr lang="it-IT" sz="1800" i="1" dirty="0" smtClean="0">
                <a:solidFill>
                  <a:srgbClr val="62450E"/>
                </a:solidFill>
              </a:rPr>
              <a:t>a tutti i ragazzi che intendono iscriversi al nostro Ateneo sia residenti in </a:t>
            </a:r>
            <a:r>
              <a:rPr lang="it-IT" sz="1800" i="1" dirty="0" err="1" smtClean="0">
                <a:solidFill>
                  <a:srgbClr val="62450E"/>
                </a:solidFill>
              </a:rPr>
              <a:t>FVg</a:t>
            </a:r>
            <a:r>
              <a:rPr lang="it-IT" sz="1800" i="1" dirty="0" smtClean="0">
                <a:solidFill>
                  <a:srgbClr val="62450E"/>
                </a:solidFill>
              </a:rPr>
              <a:t> sia provenienti da altre regioni e dall’estero</a:t>
            </a:r>
            <a:endParaRPr lang="it-IT" sz="1800" dirty="0"/>
          </a:p>
        </p:txBody>
      </p:sp>
      <p:sp>
        <p:nvSpPr>
          <p:cNvPr id="7" name="Freccia destra 6"/>
          <p:cNvSpPr/>
          <p:nvPr/>
        </p:nvSpPr>
        <p:spPr bwMode="auto">
          <a:xfrm rot="20843511">
            <a:off x="1160240" y="2519171"/>
            <a:ext cx="3685665" cy="156261"/>
          </a:xfrm>
          <a:prstGeom prst="rightArrow">
            <a:avLst/>
          </a:prstGeom>
          <a:solidFill>
            <a:srgbClr val="FFFFFF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1275606"/>
            <a:ext cx="5122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D76E1F"/>
                </a:solidFill>
              </a:rPr>
              <a:t>I nostri immatricolati negli anni (incremento del 24,8%)</a:t>
            </a:r>
            <a:endParaRPr lang="it-IT" sz="1600" dirty="0">
              <a:solidFill>
                <a:srgbClr val="D76E1F"/>
              </a:solidFill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4283968" y="2427734"/>
            <a:ext cx="1368152" cy="576064"/>
          </a:xfrm>
          <a:prstGeom prst="ellipse">
            <a:avLst/>
          </a:prstGeom>
          <a:noFill/>
          <a:ln w="28575" cap="flat" cmpd="sng" algn="ctr">
            <a:solidFill>
              <a:srgbClr val="4279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4355976" y="4083918"/>
            <a:ext cx="1368152" cy="360040"/>
          </a:xfrm>
          <a:prstGeom prst="ellipse">
            <a:avLst/>
          </a:prstGeom>
          <a:noFill/>
          <a:ln w="28575" cap="flat" cmpd="sng" algn="ctr">
            <a:solidFill>
              <a:srgbClr val="4279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3" name="Parentesi quadra chiusa 12"/>
          <p:cNvSpPr/>
          <p:nvPr/>
        </p:nvSpPr>
        <p:spPr bwMode="auto">
          <a:xfrm>
            <a:off x="5580112" y="2355726"/>
            <a:ext cx="216024" cy="2088232"/>
          </a:xfrm>
          <a:prstGeom prst="rightBracket">
            <a:avLst/>
          </a:prstGeom>
          <a:noFill/>
          <a:ln w="28575" cap="flat" cmpd="sng" algn="ctr">
            <a:solidFill>
              <a:srgbClr val="4279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4" name="Fumetto 1 13"/>
          <p:cNvSpPr/>
          <p:nvPr/>
        </p:nvSpPr>
        <p:spPr bwMode="auto">
          <a:xfrm>
            <a:off x="6228184" y="1707654"/>
            <a:ext cx="2376264" cy="936104"/>
          </a:xfrm>
          <a:prstGeom prst="wedgeRectCallout">
            <a:avLst>
              <a:gd name="adj1" fmla="val -67700"/>
              <a:gd name="adj2" fmla="val 80241"/>
            </a:avLst>
          </a:prstGeom>
          <a:solidFill>
            <a:srgbClr val="FFFFFF"/>
          </a:solidFill>
          <a:ln w="9525" cap="flat" cmpd="sng" algn="ctr">
            <a:solidFill>
              <a:srgbClr val="42799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solidFill>
                  <a:srgbClr val="427993"/>
                </a:solidFill>
                <a:latin typeface="Arial" charset="0"/>
                <a:ea typeface="ＭＳ Ｐゴシック" pitchFamily="32" charset="-128"/>
              </a:rPr>
              <a:t>L’orientamento è dedicato a questi ragazzi che devono scegliere il percorso di studio e di vita!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rgbClr val="427993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7" name="Fumetto 1 16"/>
          <p:cNvSpPr/>
          <p:nvPr/>
        </p:nvSpPr>
        <p:spPr bwMode="auto">
          <a:xfrm>
            <a:off x="6300192" y="3147814"/>
            <a:ext cx="2664296" cy="1584176"/>
          </a:xfrm>
          <a:prstGeom prst="wedgeRectCallout">
            <a:avLst>
              <a:gd name="adj1" fmla="val -69345"/>
              <a:gd name="adj2" fmla="val -20989"/>
            </a:avLst>
          </a:prstGeom>
          <a:solidFill>
            <a:srgbClr val="FFFFFF"/>
          </a:solidFill>
          <a:ln w="9525" cap="flat" cmpd="sng" algn="ctr">
            <a:solidFill>
              <a:srgbClr val="D76E1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solidFill>
                  <a:srgbClr val="427993"/>
                </a:solidFill>
                <a:latin typeface="Arial" charset="0"/>
                <a:ea typeface="ＭＳ Ｐゴシック" pitchFamily="32" charset="-128"/>
              </a:rPr>
              <a:t>Questi studenti hanno effettuato le loro scelte che dovrebbero essere coerenti con: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it-IT" sz="1400" b="1" dirty="0" smtClean="0">
                <a:solidFill>
                  <a:srgbClr val="D76E1F"/>
                </a:solidFill>
                <a:latin typeface="Arial" charset="0"/>
                <a:ea typeface="ＭＳ Ｐゴシック" pitchFamily="32" charset="-128"/>
              </a:rPr>
              <a:t>propensioni/vocazioni;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it-IT" sz="1400" b="1" dirty="0">
                <a:solidFill>
                  <a:srgbClr val="D76E1F"/>
                </a:solidFill>
                <a:latin typeface="Arial" charset="0"/>
                <a:ea typeface="ＭＳ Ｐゴシック" pitchFamily="32" charset="-128"/>
              </a:rPr>
              <a:t>c</a:t>
            </a:r>
            <a:r>
              <a:rPr lang="it-IT" sz="1400" b="1" dirty="0" smtClean="0">
                <a:solidFill>
                  <a:srgbClr val="D76E1F"/>
                </a:solidFill>
                <a:latin typeface="Arial" charset="0"/>
                <a:ea typeface="ＭＳ Ｐゴシック" pitchFamily="32" charset="-128"/>
              </a:rPr>
              <a:t>ompetenze;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it-IT" sz="1400" b="1" dirty="0" smtClean="0">
                <a:solidFill>
                  <a:srgbClr val="D76E1F"/>
                </a:solidFill>
                <a:latin typeface="Arial" charset="0"/>
                <a:ea typeface="ＭＳ Ｐゴシック" pitchFamily="32" charset="-128"/>
              </a:rPr>
              <a:t>Informazioni ricevute</a:t>
            </a:r>
            <a:r>
              <a:rPr lang="it-IT" sz="1400" b="1" dirty="0" smtClean="0">
                <a:solidFill>
                  <a:srgbClr val="D76E1F"/>
                </a:solidFill>
                <a:latin typeface="Arial" charset="0"/>
                <a:ea typeface="ＭＳ Ｐゴシック" pitchFamily="32" charset="-128"/>
              </a:rPr>
              <a:t> 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D76E1F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30012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7654"/>
            <a:ext cx="4788429" cy="253808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9512" y="1275606"/>
            <a:ext cx="544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D76E1F"/>
                </a:solidFill>
              </a:rPr>
              <a:t>Le scelte dei nostri immatricolati alle triennali e ciclo unico</a:t>
            </a:r>
            <a:endParaRPr lang="it-IT" sz="1600" dirty="0">
              <a:solidFill>
                <a:srgbClr val="D76E1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555526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62450E"/>
                </a:solidFill>
              </a:rPr>
              <a:t>ruolo e rilevanza dell’orientamento in ingresso: </a:t>
            </a:r>
            <a:r>
              <a:rPr lang="it-IT" i="1" dirty="0" smtClean="0">
                <a:solidFill>
                  <a:srgbClr val="62450E"/>
                </a:solidFill>
              </a:rPr>
              <a:t>fornire gli strumenti per una scelta coerente e sostenibile (orientamento formativo) </a:t>
            </a:r>
            <a:endParaRPr lang="it-IT" dirty="0"/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5724128" y="1419622"/>
            <a:ext cx="3240360" cy="93610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D76E1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sng" strike="noStrike" cap="none" normalizeH="0" baseline="0" dirty="0" smtClean="0">
                <a:ln>
                  <a:noFill/>
                </a:ln>
                <a:solidFill>
                  <a:srgbClr val="D76E1F"/>
                </a:solidFill>
                <a:effectLst/>
                <a:latin typeface="Arial" charset="0"/>
                <a:ea typeface="ＭＳ Ｐゴシック" pitchFamily="32" charset="-128"/>
              </a:rPr>
              <a:t>Molti studenti si disperdono (</a:t>
            </a:r>
            <a:r>
              <a:rPr kumimoji="0" lang="it-IT" sz="1600" b="0" i="0" u="sng" strike="noStrike" cap="none" normalizeH="0" baseline="0" dirty="0" smtClean="0">
                <a:ln>
                  <a:noFill/>
                </a:ln>
                <a:solidFill>
                  <a:srgbClr val="D76E1F"/>
                </a:solidFill>
                <a:effectLst/>
                <a:latin typeface="Arial" charset="0"/>
                <a:ea typeface="ＭＳ Ｐゴシック" pitchFamily="32" charset="-128"/>
              </a:rPr>
              <a:t>non proseguono gli studi) per diversi motivi.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latin typeface="Arial" charset="0"/>
              <a:ea typeface="ＭＳ Ｐゴシック" pitchFamily="32" charset="-128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508104" y="2859782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it-IT" sz="1400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L’orientamento è utile a ridurre il fenomeno della </a:t>
            </a:r>
            <a:r>
              <a:rPr lang="it-IT" sz="1400" b="1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dispersione</a:t>
            </a:r>
            <a:r>
              <a:rPr lang="it-IT" sz="1400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 attraverso:</a:t>
            </a:r>
          </a:p>
          <a:p>
            <a:pPr marL="285750" indent="-285750" eaLnBrk="0" hangingPunct="0">
              <a:buFontTx/>
              <a:buChar char="-"/>
            </a:pPr>
            <a:r>
              <a:rPr lang="it-IT" sz="1400" b="1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momenti informativi </a:t>
            </a:r>
            <a:r>
              <a:rPr lang="it-IT" sz="1400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sull’offerta e i suoi contenuti, sulle competenze necessarie;</a:t>
            </a:r>
          </a:p>
          <a:p>
            <a:pPr marL="285750" indent="-285750" eaLnBrk="0" hangingPunct="0">
              <a:buFontTx/>
              <a:buChar char="-"/>
            </a:pPr>
            <a:r>
              <a:rPr lang="it-IT" sz="1400" b="1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momenti formativi</a:t>
            </a:r>
            <a:r>
              <a:rPr lang="it-IT" sz="1400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 utili per un </a:t>
            </a:r>
            <a:r>
              <a:rPr lang="it-IT" sz="1400" u="sng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avvicinamento</a:t>
            </a:r>
            <a:r>
              <a:rPr lang="it-IT" sz="1400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 alle discipline e per la </a:t>
            </a:r>
            <a:r>
              <a:rPr lang="it-IT" sz="1400" u="sng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conoscenza</a:t>
            </a:r>
            <a:r>
              <a:rPr lang="it-IT" sz="1400" dirty="0">
                <a:solidFill>
                  <a:srgbClr val="62450E"/>
                </a:solidFill>
                <a:latin typeface="Arial" charset="0"/>
                <a:ea typeface="ＭＳ Ｐゴシック" pitchFamily="32" charset="-128"/>
              </a:rPr>
              <a:t> delle proprie propensioni/vocazioni</a:t>
            </a:r>
            <a:r>
              <a:rPr lang="it-IT" sz="1400" dirty="0">
                <a:latin typeface="Arial" charset="0"/>
                <a:ea typeface="ＭＳ Ｐゴシック" pitchFamily="32" charset="-128"/>
              </a:rPr>
              <a:t>;</a:t>
            </a: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5436096" y="2643758"/>
            <a:ext cx="3600400" cy="2376264"/>
          </a:xfrm>
          <a:prstGeom prst="roundRect">
            <a:avLst/>
          </a:prstGeom>
          <a:noFill/>
          <a:ln w="28575" cap="flat" cmpd="sng" algn="ctr">
            <a:solidFill>
              <a:srgbClr val="62450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5" name="Fumetto 4 14"/>
          <p:cNvSpPr/>
          <p:nvPr/>
        </p:nvSpPr>
        <p:spPr bwMode="auto">
          <a:xfrm>
            <a:off x="1187624" y="1563638"/>
            <a:ext cx="4104456" cy="1728192"/>
          </a:xfrm>
          <a:prstGeom prst="cloudCallout">
            <a:avLst>
              <a:gd name="adj1" fmla="val 60285"/>
              <a:gd name="adj2" fmla="val -33190"/>
            </a:avLst>
          </a:prstGeom>
          <a:gradFill flip="none" rotWithShape="1">
            <a:gsLst>
              <a:gs pos="0">
                <a:srgbClr val="D76E1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62450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300" b="1" i="0" u="none" strike="noStrike" cap="none" normalizeH="0" baseline="0" dirty="0" smtClean="0">
                <a:ln>
                  <a:noFill/>
                </a:ln>
                <a:solidFill>
                  <a:srgbClr val="62450E"/>
                </a:solidFill>
                <a:effectLst/>
                <a:latin typeface="Arial" charset="0"/>
                <a:ea typeface="ＭＳ Ｐゴシック" pitchFamily="32" charset="-128"/>
              </a:rPr>
              <a:t>63%, 66% e 65% </a:t>
            </a:r>
            <a:r>
              <a:rPr kumimoji="0" lang="it-IT" sz="1300" b="0" i="0" u="none" strike="noStrike" cap="none" normalizeH="0" baseline="0" dirty="0" smtClean="0">
                <a:ln>
                  <a:noFill/>
                </a:ln>
                <a:solidFill>
                  <a:srgbClr val="62450E"/>
                </a:solidFill>
                <a:effectLst/>
                <a:latin typeface="Arial" charset="0"/>
                <a:ea typeface="ＭＳ Ｐゴシック" pitchFamily="32" charset="-128"/>
              </a:rPr>
              <a:t>le percentuali di studenti (immatricolati nel 2010, 2011 e 2012)</a:t>
            </a:r>
            <a:r>
              <a:rPr kumimoji="0" lang="it-IT" sz="1300" b="0" i="0" u="none" strike="noStrike" cap="none" normalizeH="0" dirty="0" smtClean="0">
                <a:ln>
                  <a:noFill/>
                </a:ln>
                <a:solidFill>
                  <a:srgbClr val="62450E"/>
                </a:solidFill>
                <a:effectLst/>
                <a:latin typeface="Arial" charset="0"/>
                <a:ea typeface="ＭＳ Ｐゴシック" pitchFamily="32" charset="-128"/>
              </a:rPr>
              <a:t> </a:t>
            </a:r>
            <a:r>
              <a:rPr kumimoji="0" lang="it-IT" sz="1300" b="0" i="0" u="none" strike="noStrike" cap="none" normalizeH="0" baseline="0" dirty="0" smtClean="0">
                <a:ln>
                  <a:noFill/>
                </a:ln>
                <a:solidFill>
                  <a:srgbClr val="62450E"/>
                </a:solidFill>
                <a:effectLst/>
                <a:latin typeface="Arial" charset="0"/>
                <a:ea typeface="ＭＳ Ｐゴシック" pitchFamily="32" charset="-128"/>
              </a:rPr>
              <a:t>che al secondo anno hanno</a:t>
            </a:r>
            <a:r>
              <a:rPr kumimoji="0" lang="it-IT" sz="1300" b="0" i="0" u="none" strike="noStrike" cap="none" normalizeH="0" dirty="0" smtClean="0">
                <a:ln>
                  <a:noFill/>
                </a:ln>
                <a:solidFill>
                  <a:srgbClr val="62450E"/>
                </a:solidFill>
                <a:effectLst/>
                <a:latin typeface="Arial" charset="0"/>
                <a:ea typeface="ＭＳ Ｐゴシック" pitchFamily="32" charset="-128"/>
              </a:rPr>
              <a:t> acquisito almeno 12 crediti (fonte DWH </a:t>
            </a:r>
            <a:r>
              <a:rPr kumimoji="0" lang="it-IT" sz="1300" b="0" i="0" u="none" strike="noStrike" cap="none" normalizeH="0" dirty="0" err="1" smtClean="0">
                <a:ln>
                  <a:noFill/>
                </a:ln>
                <a:solidFill>
                  <a:srgbClr val="62450E"/>
                </a:solidFill>
                <a:effectLst/>
                <a:latin typeface="Arial" charset="0"/>
                <a:ea typeface="ＭＳ Ｐゴシック" pitchFamily="32" charset="-128"/>
              </a:rPr>
              <a:t>agg</a:t>
            </a:r>
            <a:r>
              <a:rPr kumimoji="0" lang="it-IT" sz="1300" b="0" i="0" u="none" strike="noStrike" cap="none" normalizeH="0" dirty="0" smtClean="0">
                <a:ln>
                  <a:noFill/>
                </a:ln>
                <a:solidFill>
                  <a:srgbClr val="62450E"/>
                </a:solidFill>
                <a:effectLst/>
                <a:latin typeface="Arial" charset="0"/>
                <a:ea typeface="ＭＳ Ｐゴシック" pitchFamily="32" charset="-128"/>
              </a:rPr>
              <a:t>. 19-02-14)</a:t>
            </a:r>
            <a:endParaRPr kumimoji="0" lang="it-IT" sz="1300" b="0" i="0" u="none" strike="noStrike" cap="none" normalizeH="0" baseline="0" dirty="0" smtClean="0">
              <a:ln>
                <a:noFill/>
              </a:ln>
              <a:solidFill>
                <a:srgbClr val="62450E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60307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79512" y="55552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62450E"/>
                </a:solidFill>
              </a:rPr>
              <a:t>alcune azioni: </a:t>
            </a:r>
            <a:r>
              <a:rPr lang="it-IT" i="1" dirty="0" smtClean="0">
                <a:solidFill>
                  <a:srgbClr val="62450E"/>
                </a:solidFill>
              </a:rPr>
              <a:t>i momenti formativi e informativi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19822"/>
            <a:ext cx="8279904" cy="1772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323528" y="2931790"/>
            <a:ext cx="2100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smtClean="0">
                <a:solidFill>
                  <a:srgbClr val="62450E"/>
                </a:solidFill>
                <a:latin typeface="+mj-lt"/>
              </a:rPr>
              <a:t>La squadra dei nostri tutor+</a:t>
            </a:r>
            <a:endParaRPr lang="it-IT" sz="1200" i="1" dirty="0">
              <a:solidFill>
                <a:srgbClr val="62450E"/>
              </a:solidFill>
              <a:latin typeface="+mj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51520" y="1059582"/>
            <a:ext cx="8280920" cy="746358"/>
          </a:xfrm>
          <a:prstGeom prst="rect">
            <a:avLst/>
          </a:prstGeom>
          <a:gradFill flip="none" rotWithShape="1">
            <a:gsLst>
              <a:gs pos="0">
                <a:srgbClr val="D76E1F">
                  <a:alpha val="57000"/>
                </a:srgb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D76E1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it-IT" sz="1400" b="1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INCONTRI PRESSO LE SCUOLE – 40 istituti visitati</a:t>
            </a:r>
            <a:endParaRPr lang="it-IT" sz="1400" dirty="0">
              <a:solidFill>
                <a:srgbClr val="62450E"/>
              </a:solidFill>
            </a:endParaRPr>
          </a:p>
          <a:p>
            <a:pPr algn="just">
              <a:spcAft>
                <a:spcPts val="0"/>
              </a:spcAft>
            </a:pPr>
            <a:r>
              <a:rPr lang="it-IT" sz="1200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Gli incontri, rivolti agli studenti delle classi III, IV e V, possono essere articolati con modalità differenti, anche in relazione a specifiche richieste da parte delle Scuole</a:t>
            </a:r>
            <a:r>
              <a:rPr lang="it-IT" sz="1400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1520" y="1928758"/>
            <a:ext cx="8280920" cy="931024"/>
          </a:xfrm>
          <a:prstGeom prst="rect">
            <a:avLst/>
          </a:prstGeom>
          <a:gradFill flip="none" rotWithShape="1">
            <a:gsLst>
              <a:gs pos="0">
                <a:srgbClr val="D76E1F">
                  <a:alpha val="57000"/>
                </a:srgb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D76E1F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it-IT" sz="1400" b="1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INCONTRI DI ORIENTAMENTO FORMATIVO – un migliaio tra docenti </a:t>
            </a:r>
            <a:r>
              <a:rPr lang="it-IT" sz="1400" b="1" dirty="0" err="1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uniud</a:t>
            </a:r>
            <a:r>
              <a:rPr lang="it-IT" sz="1400" b="1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insegnanti di scuola e tutor</a:t>
            </a:r>
            <a:endParaRPr lang="it-IT" sz="1400" dirty="0">
              <a:solidFill>
                <a:srgbClr val="62450E"/>
              </a:solidFill>
            </a:endParaRP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 attività di orientamento formativo dell’Ateneo sono diversificate per area tematica e per tipologia a seconda dell’Area di riferimento e possono riguardare, ad esempio, seminari, lezioni, brevi corsi, stage in laboratorio, tesine di maturità</a:t>
            </a:r>
          </a:p>
        </p:txBody>
      </p:sp>
    </p:spTree>
    <p:extLst>
      <p:ext uri="{BB962C8B-B14F-4D97-AF65-F5344CB8AC3E}">
        <p14:creationId xmlns:p14="http://schemas.microsoft.com/office/powerpoint/2010/main" val="181203364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48351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62450E"/>
                </a:solidFill>
              </a:rPr>
              <a:t>alcuni eventi</a:t>
            </a:r>
            <a:endParaRPr lang="it-IT" dirty="0"/>
          </a:p>
        </p:txBody>
      </p:sp>
      <p:pic>
        <p:nvPicPr>
          <p:cNvPr id="6" name="Immagine 5" descr="image_min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3478"/>
            <a:ext cx="1800200" cy="1197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fot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5486"/>
            <a:ext cx="1073276" cy="1609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643758"/>
            <a:ext cx="2649272" cy="513693"/>
          </a:xfrm>
          <a:prstGeom prst="rect">
            <a:avLst/>
          </a:prstGeom>
          <a:ln>
            <a:noFill/>
          </a:ln>
        </p:spPr>
      </p:pic>
      <p:pic>
        <p:nvPicPr>
          <p:cNvPr id="11" name="Immagine 10" descr="cartolina ti incontra 201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51870"/>
            <a:ext cx="1705066" cy="1103694"/>
          </a:xfrm>
          <a:prstGeom prst="rect">
            <a:avLst/>
          </a:prstGeom>
          <a:ln>
            <a:solidFill>
              <a:srgbClr val="427993"/>
            </a:solidFill>
          </a:ln>
        </p:spPr>
      </p:pic>
      <p:pic>
        <p:nvPicPr>
          <p:cNvPr id="12" name="Immagine 11" descr="image_mini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7574"/>
            <a:ext cx="1513311" cy="1006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2211710"/>
            <a:ext cx="1523477" cy="2787774"/>
          </a:xfrm>
          <a:prstGeom prst="rect">
            <a:avLst/>
          </a:prstGeom>
          <a:ln>
            <a:solidFill>
              <a:srgbClr val="427993"/>
            </a:solidFill>
          </a:ln>
        </p:spPr>
      </p:pic>
      <p:sp>
        <p:nvSpPr>
          <p:cNvPr id="14" name="Rettangolo 13"/>
          <p:cNvSpPr/>
          <p:nvPr/>
        </p:nvSpPr>
        <p:spPr>
          <a:xfrm>
            <a:off x="395536" y="3651870"/>
            <a:ext cx="4464496" cy="961802"/>
          </a:xfrm>
          <a:prstGeom prst="rect">
            <a:avLst/>
          </a:prstGeom>
          <a:gradFill flip="none" rotWithShape="1">
            <a:gsLst>
              <a:gs pos="0">
                <a:srgbClr val="427993">
                  <a:alpha val="49000"/>
                </a:srgb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427993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it-IT" sz="1600" b="1" dirty="0">
                <a:solidFill>
                  <a:srgbClr val="42799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LUGLIO – </a:t>
            </a:r>
            <a:r>
              <a:rPr lang="it-IT" sz="1600" b="1" dirty="0" err="1">
                <a:solidFill>
                  <a:srgbClr val="42799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Uniud</a:t>
            </a:r>
            <a:r>
              <a:rPr lang="it-IT" sz="1600" b="1" dirty="0">
                <a:solidFill>
                  <a:srgbClr val="42799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ti incontra: 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it-IT" sz="1400" dirty="0">
                <a:solidFill>
                  <a:srgbClr val="42799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evento che si inserisce in un calendario di momenti informativi e informativi dedicati ai futuri immatricolati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95536" y="1950244"/>
            <a:ext cx="5472608" cy="1269578"/>
          </a:xfrm>
          <a:prstGeom prst="rect">
            <a:avLst/>
          </a:prstGeom>
          <a:gradFill flip="none" rotWithShape="1">
            <a:gsLst>
              <a:gs pos="0">
                <a:srgbClr val="D76E1F">
                  <a:alpha val="57000"/>
                </a:srgb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62450E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it-IT" sz="1600" b="1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MARZO – </a:t>
            </a:r>
            <a:r>
              <a:rPr lang="it-IT" sz="1600" b="1" dirty="0" err="1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YOUng</a:t>
            </a:r>
            <a:r>
              <a:rPr lang="it-IT" sz="1600" b="1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(per le province di Udine e Gorizia): </a:t>
            </a:r>
            <a:r>
              <a:rPr lang="it-IT" sz="1600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2500 presenze - L’orientamento alla formazione e alle professioni in collaborazione con </a:t>
            </a:r>
            <a:r>
              <a:rPr lang="it-IT" sz="1600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USR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endParaRPr lang="it-IT" sz="1600" dirty="0">
              <a:solidFill>
                <a:srgbClr val="62450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95536" y="987574"/>
            <a:ext cx="4572000" cy="553998"/>
          </a:xfrm>
          <a:prstGeom prst="rect">
            <a:avLst/>
          </a:prstGeom>
          <a:gradFill flip="none" rotWithShape="1">
            <a:gsLst>
              <a:gs pos="0">
                <a:srgbClr val="D76E1F">
                  <a:alpha val="50000"/>
                </a:srgb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D76E1F"/>
            </a:solidFill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it-IT" sz="1600" b="1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FEBBRAIO - SALONE DELLO STUDENTE: </a:t>
            </a:r>
            <a:r>
              <a:rPr lang="it-IT" sz="1400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oltre 3500 presenze in due giorni </a:t>
            </a:r>
          </a:p>
        </p:txBody>
      </p:sp>
    </p:spTree>
    <p:extLst>
      <p:ext uri="{BB962C8B-B14F-4D97-AF65-F5344CB8AC3E}">
        <p14:creationId xmlns:p14="http://schemas.microsoft.com/office/powerpoint/2010/main" val="111534609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55552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62450E"/>
                </a:solidFill>
              </a:rPr>
              <a:t>alcuni progetti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9582"/>
            <a:ext cx="1340594" cy="189001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691680" y="1059582"/>
            <a:ext cx="6768752" cy="1638910"/>
          </a:xfrm>
          <a:prstGeom prst="rect">
            <a:avLst/>
          </a:prstGeom>
          <a:gradFill flip="none" rotWithShape="1">
            <a:gsLst>
              <a:gs pos="0">
                <a:srgbClr val="427993">
                  <a:alpha val="53000"/>
                </a:srgb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427993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it-IT" sz="1400" b="1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Moduli formativi - Progetto pilota con la collaborazione delle scuole e dell’USR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it-IT" sz="1200" i="1" dirty="0">
                <a:solidFill>
                  <a:srgbClr val="663300"/>
                </a:solidFill>
              </a:rPr>
              <a:t>«Il progetto costituisce un unicum a livello nazionale per l’ampiezza dell’offerta e per il numero potenziale di studenti coinvolti – sottolinea il direttore generale dell’Ufficio scolastico regionale, Daniela Beltrame –. A quasi 5000 ragazzi di questa regione è offerta l’opportunità di fare un assaggio del percorso universitario al quale sono interessati, nella prospettiva di una scelta consapevole e di una maggiore garanzia di successo».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91680" y="3075806"/>
            <a:ext cx="6768752" cy="1141338"/>
          </a:xfrm>
          <a:prstGeom prst="rect">
            <a:avLst/>
          </a:prstGeom>
          <a:gradFill flip="none" rotWithShape="1">
            <a:gsLst>
              <a:gs pos="0">
                <a:srgbClr val="427993">
                  <a:alpha val="53000"/>
                </a:srgb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427993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Bef>
                <a:spcPts val="1200"/>
              </a:spcBef>
              <a:spcAft>
                <a:spcPts val="300"/>
              </a:spcAft>
            </a:pPr>
            <a:r>
              <a:rPr lang="it-IT" sz="1400" b="1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Progetto Flash </a:t>
            </a:r>
            <a:r>
              <a:rPr lang="it-IT" sz="1400" b="1" dirty="0" err="1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Forward</a:t>
            </a:r>
            <a:r>
              <a:rPr lang="it-IT" sz="1400" b="1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1400" b="1" u="sng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edizione 2014 a cura di </a:t>
            </a:r>
            <a:r>
              <a:rPr lang="it-IT" sz="1400" b="1" u="sng" dirty="0" err="1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Uniud</a:t>
            </a:r>
            <a:r>
              <a:rPr lang="it-IT" sz="1400" b="1" u="sng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it-IT" sz="1400" b="1" dirty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400" b="1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progetto organizzato dalle Università di Udine, Trieste e SISSA:</a:t>
            </a:r>
          </a:p>
          <a:p>
            <a:pPr>
              <a:lnSpc>
                <a:spcPts val="1680"/>
              </a:lnSpc>
              <a:spcBef>
                <a:spcPts val="1200"/>
              </a:spcBef>
              <a:spcAft>
                <a:spcPts val="300"/>
              </a:spcAft>
            </a:pPr>
            <a:r>
              <a:rPr lang="it-IT" sz="1200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Edizione 2013 ha coinvolto: 600 studenti; 7 scuole; 23 ricercatori; tutti i centri di ricerca in Regione (</a:t>
            </a:r>
            <a:r>
              <a:rPr lang="it-IT" sz="1200" dirty="0" err="1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Ictp</a:t>
            </a:r>
            <a:r>
              <a:rPr lang="it-IT" sz="1200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Area Science Park, Sincrotrone, </a:t>
            </a:r>
            <a:r>
              <a:rPr lang="it-IT" sz="1200" dirty="0" err="1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Ogs</a:t>
            </a:r>
            <a:r>
              <a:rPr lang="it-IT" sz="1200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200" dirty="0" err="1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Inaf</a:t>
            </a:r>
            <a:r>
              <a:rPr lang="it-IT" sz="1200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Sissa, </a:t>
            </a:r>
            <a:r>
              <a:rPr lang="it-IT" sz="1200" dirty="0" err="1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Uniud</a:t>
            </a:r>
            <a:r>
              <a:rPr lang="it-IT" sz="1200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200" dirty="0" err="1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Units</a:t>
            </a:r>
            <a:r>
              <a:rPr lang="it-IT" sz="1200" dirty="0" smtClean="0">
                <a:solidFill>
                  <a:srgbClr val="62450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Friuli Innovazione)</a:t>
            </a:r>
          </a:p>
        </p:txBody>
      </p:sp>
      <p:pic>
        <p:nvPicPr>
          <p:cNvPr id="9" name="Immagine 8" descr="foto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75806"/>
            <a:ext cx="1104408" cy="1923678"/>
          </a:xfrm>
          <a:prstGeom prst="rect">
            <a:avLst/>
          </a:prstGeom>
        </p:spPr>
      </p:pic>
      <p:pic>
        <p:nvPicPr>
          <p:cNvPr id="10" name="Immagine 9" descr="foto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9942"/>
            <a:ext cx="1130794" cy="753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99942"/>
            <a:ext cx="1043214" cy="7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 descr="image_mini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99941"/>
            <a:ext cx="1152128" cy="766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4726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83568" y="843558"/>
            <a:ext cx="7772400" cy="2664296"/>
          </a:xfrm>
        </p:spPr>
        <p:txBody>
          <a:bodyPr/>
          <a:lstStyle/>
          <a:p>
            <a:r>
              <a:rPr lang="it-IT" sz="1800" b="1" i="1" dirty="0" smtClean="0">
                <a:solidFill>
                  <a:srgbClr val="D76E1F"/>
                </a:solidFill>
              </a:rPr>
              <a:t>Non bastano buona volontà e spirito di servizio per realizzare progetti e servizi di orientamento validi ed efficaci per i nostri futuri immatricolati</a:t>
            </a:r>
            <a:br>
              <a:rPr lang="it-IT" sz="1800" b="1" i="1" dirty="0" smtClean="0">
                <a:solidFill>
                  <a:srgbClr val="D76E1F"/>
                </a:solidFill>
              </a:rPr>
            </a:br>
            <a:r>
              <a:rPr lang="it-IT" sz="1800" b="1" i="1" dirty="0">
                <a:solidFill>
                  <a:srgbClr val="D76E1F"/>
                </a:solidFill>
              </a:rPr>
              <a:t/>
            </a:r>
            <a:br>
              <a:rPr lang="it-IT" sz="1800" b="1" i="1" dirty="0">
                <a:solidFill>
                  <a:srgbClr val="D76E1F"/>
                </a:solidFill>
              </a:rPr>
            </a:br>
            <a:r>
              <a:rPr lang="it-IT" sz="2000" b="1" i="1" dirty="0" smtClean="0">
                <a:solidFill>
                  <a:srgbClr val="62450E"/>
                </a:solidFill>
              </a:rPr>
              <a:t>Grazie per la collaborazione e la sensibilità</a:t>
            </a:r>
            <a:r>
              <a:rPr lang="it-IT" sz="1800" i="1" dirty="0" smtClean="0">
                <a:solidFill>
                  <a:srgbClr val="62450E"/>
                </a:solidFill>
              </a:rPr>
              <a:t>!</a:t>
            </a:r>
            <a:r>
              <a:rPr lang="it-IT" sz="2400" b="1" i="1" dirty="0" smtClean="0">
                <a:solidFill>
                  <a:srgbClr val="62450E"/>
                </a:solidFill>
              </a:rPr>
              <a:t/>
            </a:r>
            <a:br>
              <a:rPr lang="it-IT" sz="2400" b="1" i="1" dirty="0" smtClean="0">
                <a:solidFill>
                  <a:srgbClr val="62450E"/>
                </a:solidFill>
              </a:rPr>
            </a:br>
            <a:r>
              <a:rPr lang="it-IT" sz="2400" b="1" i="1" dirty="0">
                <a:solidFill>
                  <a:srgbClr val="62450E"/>
                </a:solidFill>
              </a:rPr>
              <a:t/>
            </a:r>
            <a:br>
              <a:rPr lang="it-IT" sz="2400" b="1" i="1" dirty="0">
                <a:solidFill>
                  <a:srgbClr val="62450E"/>
                </a:solidFill>
              </a:rPr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80021101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6138</TotalTime>
  <Words>592</Words>
  <Application>Microsoft Macintosh PowerPoint</Application>
  <PresentationFormat>Presentazione su schermo (16:9)</PresentationFormat>
  <Paragraphs>43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Tema1</vt:lpstr>
      <vt:lpstr>Presentazione di PowerPoint</vt:lpstr>
      <vt:lpstr>a chi si rivolge: a tutti i ragazzi che intendono iscriversi al nostro Ateneo sia residenti in FVg sia provenienti da altre regioni e dall’estero</vt:lpstr>
      <vt:lpstr>Presentazione di PowerPoint</vt:lpstr>
      <vt:lpstr>Presentazione di PowerPoint</vt:lpstr>
      <vt:lpstr>Presentazione di PowerPoint</vt:lpstr>
      <vt:lpstr>Presentazione di PowerPoint</vt:lpstr>
      <vt:lpstr>Non bastano buona volontà e spirito di servizio per realizzare progetti e servizi di orientamento validi ed efficaci per i nostri futuri immatricolati  Grazie per la collaborazione e la sensibilità!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manuela.croatto</dc:creator>
  <cp:lastModifiedBy>Laura Rizzi</cp:lastModifiedBy>
  <cp:revision>287</cp:revision>
  <cp:lastPrinted>2012-07-11T06:56:16Z</cp:lastPrinted>
  <dcterms:created xsi:type="dcterms:W3CDTF">2011-05-03T09:42:11Z</dcterms:created>
  <dcterms:modified xsi:type="dcterms:W3CDTF">2014-07-09T15:07:29Z</dcterms:modified>
</cp:coreProperties>
</file>