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</p:sldIdLst>
  <p:sldSz cx="9144000" cy="5143500" type="screen16x9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46168"/>
    <a:srgbClr val="05777D"/>
    <a:srgbClr val="00608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5" autoAdjust="0"/>
    <p:restoredTop sz="80574" autoAdjust="0"/>
  </p:normalViewPr>
  <p:slideViewPr>
    <p:cSldViewPr>
      <p:cViewPr varScale="1">
        <p:scale>
          <a:sx n="117" d="100"/>
          <a:sy n="117" d="100"/>
        </p:scale>
        <p:origin x="13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1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09/07/2014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09/07/2014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7EE3-9167-8C44-8038-093DD017D5DD}" type="datetime1">
              <a:rPr lang="it-IT" smtClean="0"/>
              <a:t>09/07/2014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D4CC-A4AF-FD43-BE3B-D6A76F8D7B1E}" type="datetime1">
              <a:rPr lang="it-IT" smtClean="0"/>
              <a:t>09/07/2014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300B-6A5A-7B41-BFB9-ED2E322C4508}" type="datetime1">
              <a:rPr lang="it-IT" smtClean="0"/>
              <a:t>09/07/2014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1F1A-8DB0-0D4D-9C76-A6F57C35CB44}" type="datetime1">
              <a:rPr lang="it-IT" smtClean="0"/>
              <a:t>09/07/2014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ABCA-E731-C74F-AC51-6A5A7BF4AF3E}" type="datetime1">
              <a:rPr lang="it-IT" smtClean="0"/>
              <a:t>09/07/2014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62C2-7D6F-DA4B-B99D-526EA35D3DE8}" type="datetime1">
              <a:rPr lang="it-IT" smtClean="0"/>
              <a:t>09/07/2014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20D7-B0A3-154D-98E6-C8B4DDF46C6A}" type="datetime1">
              <a:rPr lang="it-IT" smtClean="0"/>
              <a:t>09/07/2014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7951-A883-2549-A8A2-FC83624C01FC}" type="datetime1">
              <a:rPr lang="it-IT" smtClean="0"/>
              <a:t>09/07/2014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A62C-4A57-2648-8373-81D0B821A368}" type="datetime1">
              <a:rPr lang="it-IT" smtClean="0"/>
              <a:t>09/07/2014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9280-F552-3E4B-BF29-D852EF8F1B85}" type="datetime1">
              <a:rPr lang="it-IT" smtClean="0"/>
              <a:t>09/07/2014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C9DF-EF49-634E-BBC9-C9103A64B579}" type="datetime1">
              <a:rPr lang="it-IT" smtClean="0"/>
              <a:t>09/07/2014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7466BAA0-61EE-D74E-A8D4-0370B049939D}" type="datetime1">
              <a:rPr lang="it-IT" smtClean="0"/>
              <a:t>09/07/2014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54400"/>
            <a:ext cx="7022792" cy="4525200"/>
          </a:xfrm>
          <a:effectLst>
            <a:softEdge rad="317500"/>
          </a:effectLst>
        </p:spPr>
      </p:pic>
      <p:sp>
        <p:nvSpPr>
          <p:cNvPr id="3" name="CasellaDiTesto 2"/>
          <p:cNvSpPr txBox="1"/>
          <p:nvPr/>
        </p:nvSpPr>
        <p:spPr>
          <a:xfrm flipH="1">
            <a:off x="2051720" y="1356435"/>
            <a:ext cx="50405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SISTEMA BIBLIOTECARIO DI ATENEO</a:t>
            </a:r>
          </a:p>
          <a:p>
            <a:endParaRPr lang="it-IT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Biblioteca Umanistica e della Formazione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Biblioteca Scientifica e Tecnologica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Biblioteca Economica e Giuridica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Biblioteca Medica 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6692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8036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8909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7400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1430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4664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1121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7047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6580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291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54400"/>
            <a:ext cx="7411628" cy="4525200"/>
          </a:xfrm>
          <a:effectLst>
            <a:softEdge rad="317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1331640" y="1314450"/>
            <a:ext cx="5220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 smtClean="0">
                <a:solidFill>
                  <a:srgbClr val="FFFF00"/>
                </a:solidFill>
              </a:rPr>
              <a:t>Il patrimonio in cifre</a:t>
            </a:r>
          </a:p>
          <a:p>
            <a:endParaRPr lang="it-IT" b="1" dirty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Monografie: 560.000</a:t>
            </a:r>
          </a:p>
          <a:p>
            <a:endParaRPr lang="it-IT" b="1" dirty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Abbonamenti correnti 1.955</a:t>
            </a:r>
          </a:p>
          <a:p>
            <a:endParaRPr lang="it-IT" b="1" dirty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Annate di periodici: 279.000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Periodici elettronici: 48.000</a:t>
            </a:r>
          </a:p>
          <a:p>
            <a:endParaRPr lang="it-IT" b="1" dirty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Banche dati: 109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2217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91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100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4286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2237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54400"/>
            <a:ext cx="7089480" cy="4525200"/>
          </a:xfrm>
          <a:effectLst>
            <a:softEdge rad="317500"/>
          </a:effectLst>
        </p:spPr>
      </p:pic>
      <p:sp>
        <p:nvSpPr>
          <p:cNvPr id="3" name="CasellaDiTesto 2"/>
          <p:cNvSpPr txBox="1"/>
          <p:nvPr/>
        </p:nvSpPr>
        <p:spPr>
          <a:xfrm flipH="1">
            <a:off x="1259632" y="987574"/>
            <a:ext cx="49685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>
                <a:solidFill>
                  <a:srgbClr val="FFFF00"/>
                </a:solidFill>
              </a:rPr>
              <a:t>I finanziamenti interni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(</a:t>
            </a:r>
            <a:r>
              <a:rPr lang="it-IT" sz="1600" b="1" i="1" dirty="0" smtClean="0">
                <a:solidFill>
                  <a:srgbClr val="FFFF00"/>
                </a:solidFill>
              </a:rPr>
              <a:t>per acquisto risorse bibliografiche)</a:t>
            </a:r>
          </a:p>
          <a:p>
            <a:endParaRPr lang="it-IT" b="1" i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FFFF00"/>
                </a:solidFill>
              </a:rPr>
              <a:t>2010:  € 2.200.000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FFFF00"/>
                </a:solidFill>
              </a:rPr>
              <a:t>2011:  € 2.200.000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FFFF00"/>
                </a:solidFill>
              </a:rPr>
              <a:t>2012:  € 2.200.000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FFFF00"/>
                </a:solidFill>
              </a:rPr>
              <a:t>2013:  € 2.000.000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FFFF00"/>
                </a:solidFill>
              </a:rPr>
              <a:t>2014:  € 2.000.000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54400"/>
            <a:ext cx="7447919" cy="4525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asellaDiTesto 3"/>
          <p:cNvSpPr txBox="1"/>
          <p:nvPr/>
        </p:nvSpPr>
        <p:spPr>
          <a:xfrm flipH="1">
            <a:off x="4788024" y="1059582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>
                <a:solidFill>
                  <a:srgbClr val="FFFF00"/>
                </a:solidFill>
              </a:rPr>
              <a:t>Apporti esterni</a:t>
            </a:r>
          </a:p>
          <a:p>
            <a:endParaRPr lang="it-IT" b="1" dirty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Donazioni di fondi prestigiosi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Fondazione CRUP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/>
            </a:r>
            <a:br>
              <a:rPr lang="it-IT" b="1" dirty="0" smtClean="0">
                <a:solidFill>
                  <a:srgbClr val="FFFF00"/>
                </a:solidFill>
              </a:rPr>
            </a:br>
            <a:r>
              <a:rPr lang="it-IT" b="1" dirty="0" smtClean="0">
                <a:solidFill>
                  <a:srgbClr val="FFFF00"/>
                </a:solidFill>
              </a:rPr>
              <a:t>Regione Friuli Venezia Giulia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1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5526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0710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5526"/>
            <a:ext cx="6681504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5710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455256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462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873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554400"/>
            <a:ext cx="6787800" cy="4525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4830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5929</TotalTime>
  <Words>79</Words>
  <Application>Microsoft Office PowerPoint</Application>
  <PresentationFormat>Presentazione su schermo (16:9)</PresentationFormat>
  <Paragraphs>34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manuela.croatto</dc:creator>
  <cp:lastModifiedBy>Fabiano Petrone</cp:lastModifiedBy>
  <cp:revision>303</cp:revision>
  <cp:lastPrinted>2012-07-11T06:56:16Z</cp:lastPrinted>
  <dcterms:created xsi:type="dcterms:W3CDTF">2011-05-03T09:42:11Z</dcterms:created>
  <dcterms:modified xsi:type="dcterms:W3CDTF">2014-07-09T07:34:18Z</dcterms:modified>
</cp:coreProperties>
</file>