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handoutMasterIdLst>
    <p:handoutMasterId r:id="rId90"/>
  </p:handoutMasterIdLst>
  <p:sldIdLst>
    <p:sldId id="781" r:id="rId2"/>
    <p:sldId id="830" r:id="rId3"/>
    <p:sldId id="831" r:id="rId4"/>
    <p:sldId id="803" r:id="rId5"/>
    <p:sldId id="813" r:id="rId6"/>
    <p:sldId id="809" r:id="rId7"/>
    <p:sldId id="810" r:id="rId8"/>
    <p:sldId id="811" r:id="rId9"/>
    <p:sldId id="812" r:id="rId10"/>
    <p:sldId id="816" r:id="rId11"/>
    <p:sldId id="814" r:id="rId12"/>
    <p:sldId id="815" r:id="rId13"/>
    <p:sldId id="817" r:id="rId14"/>
    <p:sldId id="818" r:id="rId15"/>
    <p:sldId id="819" r:id="rId16"/>
    <p:sldId id="820" r:id="rId17"/>
    <p:sldId id="805" r:id="rId18"/>
    <p:sldId id="743" r:id="rId19"/>
    <p:sldId id="783" r:id="rId20"/>
    <p:sldId id="785" r:id="rId21"/>
    <p:sldId id="744" r:id="rId22"/>
    <p:sldId id="745" r:id="rId23"/>
    <p:sldId id="788" r:id="rId24"/>
    <p:sldId id="789" r:id="rId25"/>
    <p:sldId id="791" r:id="rId26"/>
    <p:sldId id="792" r:id="rId27"/>
    <p:sldId id="795" r:id="rId28"/>
    <p:sldId id="794" r:id="rId29"/>
    <p:sldId id="746" r:id="rId30"/>
    <p:sldId id="747" r:id="rId31"/>
    <p:sldId id="796" r:id="rId32"/>
    <p:sldId id="798" r:id="rId33"/>
    <p:sldId id="825" r:id="rId34"/>
    <p:sldId id="827" r:id="rId35"/>
    <p:sldId id="828" r:id="rId36"/>
    <p:sldId id="824" r:id="rId37"/>
    <p:sldId id="800" r:id="rId38"/>
    <p:sldId id="748" r:id="rId39"/>
    <p:sldId id="750" r:id="rId40"/>
    <p:sldId id="826" r:id="rId41"/>
    <p:sldId id="829" r:id="rId42"/>
    <p:sldId id="821" r:id="rId43"/>
    <p:sldId id="832" r:id="rId44"/>
    <p:sldId id="834" r:id="rId45"/>
    <p:sldId id="833" r:id="rId46"/>
    <p:sldId id="835" r:id="rId47"/>
    <p:sldId id="837" r:id="rId48"/>
    <p:sldId id="836" r:id="rId49"/>
    <p:sldId id="838" r:id="rId50"/>
    <p:sldId id="839" r:id="rId51"/>
    <p:sldId id="842" r:id="rId52"/>
    <p:sldId id="840" r:id="rId53"/>
    <p:sldId id="841" r:id="rId54"/>
    <p:sldId id="822" r:id="rId55"/>
    <p:sldId id="845" r:id="rId56"/>
    <p:sldId id="846" r:id="rId57"/>
    <p:sldId id="847" r:id="rId58"/>
    <p:sldId id="848" r:id="rId59"/>
    <p:sldId id="849" r:id="rId60"/>
    <p:sldId id="850" r:id="rId61"/>
    <p:sldId id="856" r:id="rId62"/>
    <p:sldId id="852" r:id="rId63"/>
    <p:sldId id="853" r:id="rId64"/>
    <p:sldId id="851" r:id="rId65"/>
    <p:sldId id="854" r:id="rId66"/>
    <p:sldId id="857" r:id="rId67"/>
    <p:sldId id="855" r:id="rId68"/>
    <p:sldId id="858" r:id="rId69"/>
    <p:sldId id="859" r:id="rId70"/>
    <p:sldId id="862" r:id="rId71"/>
    <p:sldId id="863" r:id="rId72"/>
    <p:sldId id="864" r:id="rId73"/>
    <p:sldId id="865" r:id="rId74"/>
    <p:sldId id="866" r:id="rId75"/>
    <p:sldId id="867" r:id="rId76"/>
    <p:sldId id="868" r:id="rId77"/>
    <p:sldId id="860" r:id="rId78"/>
    <p:sldId id="861" r:id="rId79"/>
    <p:sldId id="870" r:id="rId80"/>
    <p:sldId id="871" r:id="rId81"/>
    <p:sldId id="869" r:id="rId82"/>
    <p:sldId id="823" r:id="rId83"/>
    <p:sldId id="873" r:id="rId84"/>
    <p:sldId id="874" r:id="rId85"/>
    <p:sldId id="843" r:id="rId86"/>
    <p:sldId id="875" r:id="rId87"/>
    <p:sldId id="876" r:id="rId88"/>
  </p:sldIdLst>
  <p:sldSz cx="9144000" cy="6858000" type="screen4x3"/>
  <p:notesSz cx="7099300" cy="10234613"/>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00FF"/>
    <a:srgbClr val="008000"/>
    <a:srgbClr val="005DA2"/>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p:cViewPr varScale="1">
        <p:scale>
          <a:sx n="115" d="100"/>
          <a:sy n="115" d="100"/>
        </p:scale>
        <p:origin x="1530" y="108"/>
      </p:cViewPr>
      <p:guideLst>
        <p:guide orient="horz" pos="2205"/>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1D82BCAC-0271-4CC8-9927-5AA5C1C668CC}" type="datetimeFigureOut">
              <a:rPr lang="it-IT" smtClean="0"/>
              <a:t>23/10/2017</a:t>
            </a:fld>
            <a:endParaRPr lang="it-IT"/>
          </a:p>
        </p:txBody>
      </p:sp>
      <p:sp>
        <p:nvSpPr>
          <p:cNvPr id="4" name="Segnaposto piè di pagina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3102CF19-8B58-4D07-AD2C-1A91C6F987C9}" type="slidenum">
              <a:rPr lang="it-IT" smtClean="0"/>
              <a:t>‹N›</a:t>
            </a:fld>
            <a:endParaRPr lang="it-IT"/>
          </a:p>
        </p:txBody>
      </p:sp>
    </p:spTree>
    <p:extLst>
      <p:ext uri="{BB962C8B-B14F-4D97-AF65-F5344CB8AC3E}">
        <p14:creationId xmlns:p14="http://schemas.microsoft.com/office/powerpoint/2010/main" val="3239344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vl1pPr>
          </a:lstStyle>
          <a:p>
            <a:pPr>
              <a:defRPr/>
            </a:pPr>
            <a:endParaRPr lang="en-GB"/>
          </a:p>
        </p:txBody>
      </p:sp>
      <p:sp>
        <p:nvSpPr>
          <p:cNvPr id="33795"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vl1pPr>
          </a:lstStyle>
          <a:p>
            <a:pPr>
              <a:defRPr/>
            </a:pPr>
            <a:endParaRPr lang="en-GB"/>
          </a:p>
        </p:txBody>
      </p:sp>
      <p:sp>
        <p:nvSpPr>
          <p:cNvPr id="33796"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33798"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vl1pPr>
          </a:lstStyle>
          <a:p>
            <a:pPr>
              <a:defRPr/>
            </a:pPr>
            <a:endParaRPr lang="en-GB"/>
          </a:p>
        </p:txBody>
      </p:sp>
      <p:sp>
        <p:nvSpPr>
          <p:cNvPr id="33799"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pPr>
              <a:defRPr/>
            </a:pPr>
            <a:fld id="{3E308554-5018-44C1-B3BB-B65E95768615}" type="slidenum">
              <a:rPr lang="en-GB"/>
              <a:pPr>
                <a:defRPr/>
              </a:pPr>
              <a:t>‹N›</a:t>
            </a:fld>
            <a:endParaRPr lang="en-GB"/>
          </a:p>
        </p:txBody>
      </p:sp>
    </p:spTree>
    <p:extLst>
      <p:ext uri="{BB962C8B-B14F-4D97-AF65-F5344CB8AC3E}">
        <p14:creationId xmlns:p14="http://schemas.microsoft.com/office/powerpoint/2010/main" val="13378306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77" indent="-285722" eaLnBrk="0" hangingPunct="0">
              <a:defRPr>
                <a:solidFill>
                  <a:schemeClr val="tx1"/>
                </a:solidFill>
                <a:latin typeface="Arial" charset="0"/>
              </a:defRPr>
            </a:lvl2pPr>
            <a:lvl3pPr marL="1142888" indent="-228578" eaLnBrk="0" hangingPunct="0">
              <a:defRPr>
                <a:solidFill>
                  <a:schemeClr val="tx1"/>
                </a:solidFill>
                <a:latin typeface="Arial" charset="0"/>
              </a:defRPr>
            </a:lvl3pPr>
            <a:lvl4pPr marL="1600043" indent="-228578" eaLnBrk="0" hangingPunct="0">
              <a:defRPr>
                <a:solidFill>
                  <a:schemeClr val="tx1"/>
                </a:solidFill>
                <a:latin typeface="Arial" charset="0"/>
              </a:defRPr>
            </a:lvl4pPr>
            <a:lvl5pPr marL="2057198" indent="-228578" eaLnBrk="0" hangingPunct="0">
              <a:defRPr>
                <a:solidFill>
                  <a:schemeClr val="tx1"/>
                </a:solidFill>
                <a:latin typeface="Arial" charset="0"/>
              </a:defRPr>
            </a:lvl5pPr>
            <a:lvl6pPr marL="2514353" indent="-228578" eaLnBrk="0" fontAlgn="base" hangingPunct="0">
              <a:spcBef>
                <a:spcPct val="0"/>
              </a:spcBef>
              <a:spcAft>
                <a:spcPct val="0"/>
              </a:spcAft>
              <a:defRPr>
                <a:solidFill>
                  <a:schemeClr val="tx1"/>
                </a:solidFill>
                <a:latin typeface="Arial" charset="0"/>
              </a:defRPr>
            </a:lvl6pPr>
            <a:lvl7pPr marL="2971509" indent="-228578" eaLnBrk="0" fontAlgn="base" hangingPunct="0">
              <a:spcBef>
                <a:spcPct val="0"/>
              </a:spcBef>
              <a:spcAft>
                <a:spcPct val="0"/>
              </a:spcAft>
              <a:defRPr>
                <a:solidFill>
                  <a:schemeClr val="tx1"/>
                </a:solidFill>
                <a:latin typeface="Arial" charset="0"/>
              </a:defRPr>
            </a:lvl7pPr>
            <a:lvl8pPr marL="3428664" indent="-228578" eaLnBrk="0" fontAlgn="base" hangingPunct="0">
              <a:spcBef>
                <a:spcPct val="0"/>
              </a:spcBef>
              <a:spcAft>
                <a:spcPct val="0"/>
              </a:spcAft>
              <a:defRPr>
                <a:solidFill>
                  <a:schemeClr val="tx1"/>
                </a:solidFill>
                <a:latin typeface="Arial" charset="0"/>
              </a:defRPr>
            </a:lvl8pPr>
            <a:lvl9pPr marL="3885819" indent="-228578" eaLnBrk="0" fontAlgn="base" hangingPunct="0">
              <a:spcBef>
                <a:spcPct val="0"/>
              </a:spcBef>
              <a:spcAft>
                <a:spcPct val="0"/>
              </a:spcAft>
              <a:defRPr>
                <a:solidFill>
                  <a:schemeClr val="tx1"/>
                </a:solidFill>
                <a:latin typeface="Arial" charset="0"/>
              </a:defRPr>
            </a:lvl9pPr>
          </a:lstStyle>
          <a:p>
            <a:pPr eaLnBrk="1" hangingPunct="1"/>
            <a:fld id="{D62B0F63-FD4E-4D3B-B83F-F17D82F457AB}" type="slidenum">
              <a:rPr lang="en-GB" smtClean="0"/>
              <a:pPr eaLnBrk="1" hangingPunct="1"/>
              <a:t>20</a:t>
            </a:fld>
            <a:endParaRPr lang="en-GB"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p>
        </p:txBody>
      </p:sp>
    </p:spTree>
    <p:extLst>
      <p:ext uri="{BB962C8B-B14F-4D97-AF65-F5344CB8AC3E}">
        <p14:creationId xmlns:p14="http://schemas.microsoft.com/office/powerpoint/2010/main" val="150348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E308554-5018-44C1-B3BB-B65E95768615}" type="slidenum">
              <a:rPr lang="en-GB" smtClean="0"/>
              <a:pPr>
                <a:defRPr/>
              </a:pPr>
              <a:t>27</a:t>
            </a:fld>
            <a:endParaRPr lang="en-GB"/>
          </a:p>
        </p:txBody>
      </p:sp>
    </p:spTree>
    <p:extLst>
      <p:ext uri="{BB962C8B-B14F-4D97-AF65-F5344CB8AC3E}">
        <p14:creationId xmlns:p14="http://schemas.microsoft.com/office/powerpoint/2010/main" val="1587879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685817" indent="-263776" eaLnBrk="0" hangingPunct="0">
              <a:defRPr>
                <a:solidFill>
                  <a:schemeClr val="tx1"/>
                </a:solidFill>
                <a:latin typeface="Arial" charset="0"/>
              </a:defRPr>
            </a:lvl2pPr>
            <a:lvl3pPr marL="1055103" indent="-211021" eaLnBrk="0" hangingPunct="0">
              <a:defRPr>
                <a:solidFill>
                  <a:schemeClr val="tx1"/>
                </a:solidFill>
                <a:latin typeface="Arial" charset="0"/>
              </a:defRPr>
            </a:lvl3pPr>
            <a:lvl4pPr marL="1477145" indent="-211021" eaLnBrk="0" hangingPunct="0">
              <a:defRPr>
                <a:solidFill>
                  <a:schemeClr val="tx1"/>
                </a:solidFill>
                <a:latin typeface="Arial" charset="0"/>
              </a:defRPr>
            </a:lvl4pPr>
            <a:lvl5pPr marL="1899186" indent="-211021" eaLnBrk="0" hangingPunct="0">
              <a:defRPr>
                <a:solidFill>
                  <a:schemeClr val="tx1"/>
                </a:solidFill>
                <a:latin typeface="Arial" charset="0"/>
              </a:defRPr>
            </a:lvl5pPr>
            <a:lvl6pPr marL="2321227" indent="-211021" eaLnBrk="0" fontAlgn="base" hangingPunct="0">
              <a:spcBef>
                <a:spcPct val="0"/>
              </a:spcBef>
              <a:spcAft>
                <a:spcPct val="0"/>
              </a:spcAft>
              <a:defRPr>
                <a:solidFill>
                  <a:schemeClr val="tx1"/>
                </a:solidFill>
                <a:latin typeface="Arial" charset="0"/>
              </a:defRPr>
            </a:lvl6pPr>
            <a:lvl7pPr marL="2743269" indent="-211021" eaLnBrk="0" fontAlgn="base" hangingPunct="0">
              <a:spcBef>
                <a:spcPct val="0"/>
              </a:spcBef>
              <a:spcAft>
                <a:spcPct val="0"/>
              </a:spcAft>
              <a:defRPr>
                <a:solidFill>
                  <a:schemeClr val="tx1"/>
                </a:solidFill>
                <a:latin typeface="Arial" charset="0"/>
              </a:defRPr>
            </a:lvl7pPr>
            <a:lvl8pPr marL="3165310" indent="-211021" eaLnBrk="0" fontAlgn="base" hangingPunct="0">
              <a:spcBef>
                <a:spcPct val="0"/>
              </a:spcBef>
              <a:spcAft>
                <a:spcPct val="0"/>
              </a:spcAft>
              <a:defRPr>
                <a:solidFill>
                  <a:schemeClr val="tx1"/>
                </a:solidFill>
                <a:latin typeface="Arial" charset="0"/>
              </a:defRPr>
            </a:lvl8pPr>
            <a:lvl9pPr marL="3587351" indent="-211021" eaLnBrk="0" fontAlgn="base" hangingPunct="0">
              <a:spcBef>
                <a:spcPct val="0"/>
              </a:spcBef>
              <a:spcAft>
                <a:spcPct val="0"/>
              </a:spcAft>
              <a:defRPr>
                <a:solidFill>
                  <a:schemeClr val="tx1"/>
                </a:solidFill>
                <a:latin typeface="Arial" charset="0"/>
              </a:defRPr>
            </a:lvl9pPr>
          </a:lstStyle>
          <a:p>
            <a:pPr eaLnBrk="1" hangingPunct="1"/>
            <a:fld id="{E2CB7159-D46B-4E32-9C8A-F3032A883C80}" type="slidenum">
              <a:rPr lang="en-GB" smtClean="0"/>
              <a:pPr eaLnBrk="1" hangingPunct="1"/>
              <a:t>30</a:t>
            </a:fld>
            <a:endParaRPr lang="en-GB"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3991" y="4342939"/>
            <a:ext cx="5030018"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p>
        </p:txBody>
      </p:sp>
    </p:spTree>
    <p:extLst>
      <p:ext uri="{BB962C8B-B14F-4D97-AF65-F5344CB8AC3E}">
        <p14:creationId xmlns:p14="http://schemas.microsoft.com/office/powerpoint/2010/main" val="293358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E308554-5018-44C1-B3BB-B65E95768615}" type="slidenum">
              <a:rPr lang="en-GB" smtClean="0"/>
              <a:pPr>
                <a:defRPr/>
              </a:pPr>
              <a:t>31</a:t>
            </a:fld>
            <a:endParaRPr lang="en-GB"/>
          </a:p>
        </p:txBody>
      </p:sp>
    </p:spTree>
    <p:extLst>
      <p:ext uri="{BB962C8B-B14F-4D97-AF65-F5344CB8AC3E}">
        <p14:creationId xmlns:p14="http://schemas.microsoft.com/office/powerpoint/2010/main" val="3392314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E308554-5018-44C1-B3BB-B65E95768615}" type="slidenum">
              <a:rPr lang="en-GB" smtClean="0"/>
              <a:pPr>
                <a:defRPr/>
              </a:pPr>
              <a:t>37</a:t>
            </a:fld>
            <a:endParaRPr lang="en-GB"/>
          </a:p>
        </p:txBody>
      </p:sp>
    </p:spTree>
    <p:extLst>
      <p:ext uri="{BB962C8B-B14F-4D97-AF65-F5344CB8AC3E}">
        <p14:creationId xmlns:p14="http://schemas.microsoft.com/office/powerpoint/2010/main" val="613039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2125284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1810567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2416506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189719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31343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269792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176826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648200" y="1600200"/>
            <a:ext cx="4038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760641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dgm" preserve="1">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SmartArt 2"/>
          <p:cNvSpPr>
            <a:spLocks noGrp="1"/>
          </p:cNvSpPr>
          <p:nvPr>
            <p:ph type="dgm" idx="1"/>
          </p:nvPr>
        </p:nvSpPr>
        <p:spPr>
          <a:xfrm>
            <a:off x="457200" y="1600200"/>
            <a:ext cx="8229600" cy="4525963"/>
          </a:xfrm>
          <a:prstGeom prst="rect">
            <a:avLst/>
          </a:prstGeom>
        </p:spPr>
        <p:txBody>
          <a:bodyPr/>
          <a:lstStyle/>
          <a:p>
            <a:pPr lvl="0"/>
            <a:endParaRPr lang="it-IT" noProof="0" smtClean="0"/>
          </a:p>
        </p:txBody>
      </p:sp>
    </p:spTree>
    <p:extLst>
      <p:ext uri="{BB962C8B-B14F-4D97-AF65-F5344CB8AC3E}">
        <p14:creationId xmlns:p14="http://schemas.microsoft.com/office/powerpoint/2010/main" val="966907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19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694579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2360072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008571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970464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68937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028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357578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169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rotWithShape="1">
          <a:blip r:embed="rId2"/>
          <a:srcRect r="1557"/>
          <a:stretch/>
        </p:blipFill>
        <p:spPr>
          <a:xfrm>
            <a:off x="0" y="0"/>
            <a:ext cx="9108504" cy="6121355"/>
          </a:xfrm>
          <a:prstGeom prst="rect">
            <a:avLst/>
          </a:prstGeom>
        </p:spPr>
      </p:pic>
      <p:sp>
        <p:nvSpPr>
          <p:cNvPr id="11" name="Text Box 16"/>
          <p:cNvSpPr txBox="1">
            <a:spLocks noChangeArrowheads="1"/>
          </p:cNvSpPr>
          <p:nvPr/>
        </p:nvSpPr>
        <p:spPr bwMode="auto">
          <a:xfrm>
            <a:off x="1187624" y="5521190"/>
            <a:ext cx="7200800" cy="1200329"/>
          </a:xfrm>
          <a:prstGeom prst="rect">
            <a:avLst/>
          </a:prstGeom>
          <a:noFill/>
          <a:ln>
            <a:noFill/>
          </a:ln>
          <a:effectLst/>
          <a:extLst>
            <a:ext uri="{909E8E84-426E-40DD-AFC4-6F175D3DCCD1}">
              <a14:hiddenFill xmlns:a14="http://schemas.microsoft.com/office/drawing/2010/main">
                <a:gradFill rotWithShape="0">
                  <a:gsLst>
                    <a:gs pos="0">
                      <a:srgbClr val="33CCFF"/>
                    </a:gs>
                    <a:gs pos="100000">
                      <a:srgbClr val="33CCFF">
                        <a:gamma/>
                        <a:shade val="86275"/>
                        <a:invGamma/>
                      </a:srgbClr>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Font typeface="Wingdings" panose="05000000000000000000" pitchFamily="2" charset="2"/>
              <a:buNone/>
              <a:defRPr/>
            </a:pPr>
            <a:r>
              <a:rPr lang="it-IT" altLang="it-IT" b="1" dirty="0">
                <a:solidFill>
                  <a:schemeClr val="accent5">
                    <a:lumMod val="10000"/>
                  </a:schemeClr>
                </a:solidFill>
              </a:rPr>
              <a:t>Mauro Pascolini</a:t>
            </a:r>
          </a:p>
          <a:p>
            <a:pPr algn="ctr">
              <a:spcBef>
                <a:spcPct val="50000"/>
              </a:spcBef>
              <a:buFont typeface="Wingdings" panose="05000000000000000000" pitchFamily="2" charset="2"/>
              <a:buNone/>
              <a:defRPr/>
            </a:pPr>
            <a:r>
              <a:rPr lang="it-IT" altLang="it-IT" b="1" dirty="0">
                <a:solidFill>
                  <a:schemeClr val="accent5">
                    <a:lumMod val="10000"/>
                  </a:schemeClr>
                </a:solidFill>
              </a:rPr>
              <a:t> Università di Udine</a:t>
            </a:r>
          </a:p>
          <a:p>
            <a:pPr algn="ctr">
              <a:spcBef>
                <a:spcPct val="50000"/>
              </a:spcBef>
              <a:buFont typeface="Wingdings" panose="05000000000000000000" pitchFamily="2" charset="2"/>
              <a:buNone/>
              <a:defRPr/>
            </a:pPr>
            <a:r>
              <a:rPr lang="it-IT" altLang="it-IT" b="1" dirty="0">
                <a:solidFill>
                  <a:schemeClr val="accent5">
                    <a:lumMod val="10000"/>
                  </a:schemeClr>
                </a:solidFill>
              </a:rPr>
              <a:t>mauro.pascolini@uniud.it</a:t>
            </a:r>
          </a:p>
        </p:txBody>
      </p:sp>
    </p:spTree>
    <p:extLst>
      <p:ext uri="{BB962C8B-B14F-4D97-AF65-F5344CB8AC3E}">
        <p14:creationId xmlns:p14="http://schemas.microsoft.com/office/powerpoint/2010/main" val="3957291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r="1176"/>
          <a:stretch/>
        </p:blipFill>
        <p:spPr>
          <a:xfrm>
            <a:off x="0" y="0"/>
            <a:ext cx="9144000" cy="6494499"/>
          </a:xfrm>
          <a:prstGeom prst="rect">
            <a:avLst/>
          </a:prstGeom>
        </p:spPr>
      </p:pic>
    </p:spTree>
    <p:extLst>
      <p:ext uri="{BB962C8B-B14F-4D97-AF65-F5344CB8AC3E}">
        <p14:creationId xmlns:p14="http://schemas.microsoft.com/office/powerpoint/2010/main" val="111415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9144000" cy="6332284"/>
          </a:xfrm>
          <a:prstGeom prst="rect">
            <a:avLst/>
          </a:prstGeom>
        </p:spPr>
      </p:pic>
      <p:sp>
        <p:nvSpPr>
          <p:cNvPr id="4" name="Ovale 3"/>
          <p:cNvSpPr/>
          <p:nvPr/>
        </p:nvSpPr>
        <p:spPr>
          <a:xfrm>
            <a:off x="467544" y="1772816"/>
            <a:ext cx="7056784" cy="23762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16770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r="1963"/>
          <a:stretch/>
        </p:blipFill>
        <p:spPr>
          <a:xfrm>
            <a:off x="0" y="0"/>
            <a:ext cx="9144000" cy="6388156"/>
          </a:xfrm>
          <a:prstGeom prst="rect">
            <a:avLst/>
          </a:prstGeom>
        </p:spPr>
      </p:pic>
    </p:spTree>
    <p:extLst>
      <p:ext uri="{BB962C8B-B14F-4D97-AF65-F5344CB8AC3E}">
        <p14:creationId xmlns:p14="http://schemas.microsoft.com/office/powerpoint/2010/main" val="2301468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r="1176"/>
          <a:stretch/>
        </p:blipFill>
        <p:spPr>
          <a:xfrm>
            <a:off x="0" y="0"/>
            <a:ext cx="9144000" cy="6401808"/>
          </a:xfrm>
          <a:prstGeom prst="rect">
            <a:avLst/>
          </a:prstGeom>
        </p:spPr>
      </p:pic>
      <p:sp>
        <p:nvSpPr>
          <p:cNvPr id="3" name="Ovale 2"/>
          <p:cNvSpPr/>
          <p:nvPr/>
        </p:nvSpPr>
        <p:spPr>
          <a:xfrm>
            <a:off x="467544" y="692696"/>
            <a:ext cx="7056784" cy="23762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200517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97975" y="260648"/>
            <a:ext cx="4348050" cy="584775"/>
          </a:xfrm>
          <a:prstGeom prst="rect">
            <a:avLst/>
          </a:prstGeom>
        </p:spPr>
        <p:txBody>
          <a:bodyPr wrap="none">
            <a:spAutoFit/>
          </a:bodyPr>
          <a:lstStyle/>
          <a:p>
            <a:pPr marL="514350" indent="-514350" eaLnBrk="0" hangingPunct="0">
              <a:buFont typeface="+mj-lt"/>
              <a:buAutoNum type="arabicPeriod" startAt="4"/>
              <a:defRPr/>
            </a:pPr>
            <a:r>
              <a:rPr lang="it-IT" sz="3200" b="1" dirty="0">
                <a:solidFill>
                  <a:srgbClr val="FF0000"/>
                </a:solidFill>
                <a:latin typeface="Times New Roman" panose="02020603050405020304" pitchFamily="18" charset="0"/>
              </a:rPr>
              <a:t> </a:t>
            </a:r>
            <a:r>
              <a:rPr lang="it-IT" sz="3200" b="1" dirty="0" smtClean="0">
                <a:solidFill>
                  <a:srgbClr val="FF0000"/>
                </a:solidFill>
                <a:latin typeface="Times New Roman" panose="02020603050405020304" pitchFamily="18" charset="0"/>
              </a:rPr>
              <a:t>TERZA MISSIONE</a:t>
            </a:r>
            <a:endParaRPr lang="it-IT" sz="3200" b="1" dirty="0">
              <a:solidFill>
                <a:srgbClr val="FF0000"/>
              </a:solidFill>
              <a:latin typeface="Times New Roman" panose="02020603050405020304" pitchFamily="18" charset="0"/>
            </a:endParaRPr>
          </a:p>
        </p:txBody>
      </p:sp>
      <p:sp>
        <p:nvSpPr>
          <p:cNvPr id="3" name="Rettangolo 2"/>
          <p:cNvSpPr/>
          <p:nvPr/>
        </p:nvSpPr>
        <p:spPr>
          <a:xfrm>
            <a:off x="683568" y="1196752"/>
            <a:ext cx="8064896" cy="3970318"/>
          </a:xfrm>
          <a:prstGeom prst="rect">
            <a:avLst/>
          </a:prstGeom>
        </p:spPr>
        <p:txBody>
          <a:bodyPr wrap="square">
            <a:spAutoFit/>
          </a:bodyPr>
          <a:lstStyle/>
          <a:p>
            <a:r>
              <a:rPr lang="it-IT" sz="2800" dirty="0">
                <a:solidFill>
                  <a:schemeClr val="accent2">
                    <a:lumMod val="50000"/>
                  </a:schemeClr>
                </a:solidFill>
                <a:latin typeface="Arial" panose="020B0604020202020204" pitchFamily="34" charset="0"/>
              </a:rPr>
              <a:t>Accanto ai due obiettivi fondamentali della formazione e della ricerca, l'Università persegue una </a:t>
            </a:r>
            <a:r>
              <a:rPr lang="it-IT" sz="2800" b="1" i="1" dirty="0">
                <a:solidFill>
                  <a:srgbClr val="FF0000"/>
                </a:solidFill>
                <a:latin typeface="Arial" panose="020B0604020202020204" pitchFamily="34" charset="0"/>
              </a:rPr>
              <a:t>terza missione</a:t>
            </a:r>
            <a:r>
              <a:rPr lang="it-IT" sz="2800" dirty="0">
                <a:solidFill>
                  <a:schemeClr val="accent2">
                    <a:lumMod val="50000"/>
                  </a:schemeClr>
                </a:solidFill>
                <a:latin typeface="Arial" panose="020B0604020202020204" pitchFamily="34" charset="0"/>
              </a:rPr>
              <a:t>, opera cioè per favorire l'applicazione diretta, la valorizzazione e l'impiego della conoscenza </a:t>
            </a:r>
            <a:r>
              <a:rPr lang="it-IT" sz="2800" b="1" dirty="0">
                <a:solidFill>
                  <a:srgbClr val="FF0000"/>
                </a:solidFill>
                <a:latin typeface="Arial" panose="020B0604020202020204" pitchFamily="34" charset="0"/>
              </a:rPr>
              <a:t>per contribuire allo sviluppo sociale, culturale ed economico della Società</a:t>
            </a:r>
            <a:r>
              <a:rPr lang="it-IT" sz="2800" dirty="0">
                <a:solidFill>
                  <a:schemeClr val="accent2">
                    <a:lumMod val="50000"/>
                  </a:schemeClr>
                </a:solidFill>
                <a:latin typeface="Arial" panose="020B0604020202020204" pitchFamily="34" charset="0"/>
              </a:rPr>
              <a:t>. In tale prospettiva, </a:t>
            </a:r>
            <a:r>
              <a:rPr lang="it-IT" sz="2800" dirty="0" smtClean="0">
                <a:solidFill>
                  <a:schemeClr val="accent2">
                    <a:lumMod val="50000"/>
                  </a:schemeClr>
                </a:solidFill>
                <a:latin typeface="Arial" panose="020B0604020202020204" pitchFamily="34" charset="0"/>
              </a:rPr>
              <a:t>l’impegno è di comunicare </a:t>
            </a:r>
            <a:r>
              <a:rPr lang="it-IT" sz="2800" dirty="0">
                <a:solidFill>
                  <a:schemeClr val="accent2">
                    <a:lumMod val="50000"/>
                  </a:schemeClr>
                </a:solidFill>
                <a:latin typeface="Arial" panose="020B0604020202020204" pitchFamily="34" charset="0"/>
              </a:rPr>
              <a:t>e divulgare la conoscenza attraverso una relazione diretta con il territorio e con tutti i suoi attori.</a:t>
            </a:r>
            <a:endParaRPr lang="it-IT" sz="2800" dirty="0">
              <a:solidFill>
                <a:schemeClr val="accent2">
                  <a:lumMod val="50000"/>
                </a:schemeClr>
              </a:solidFill>
            </a:endParaRPr>
          </a:p>
        </p:txBody>
      </p:sp>
    </p:spTree>
    <p:extLst>
      <p:ext uri="{BB962C8B-B14F-4D97-AF65-F5344CB8AC3E}">
        <p14:creationId xmlns:p14="http://schemas.microsoft.com/office/powerpoint/2010/main" val="1494029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971600" y="0"/>
            <a:ext cx="7056784" cy="4949250"/>
          </a:xfrm>
          <a:prstGeom prst="rect">
            <a:avLst/>
          </a:prstGeom>
        </p:spPr>
      </p:pic>
      <p:pic>
        <p:nvPicPr>
          <p:cNvPr id="5" name="Immagine 4"/>
          <p:cNvPicPr>
            <a:picLocks noChangeAspect="1"/>
          </p:cNvPicPr>
          <p:nvPr/>
        </p:nvPicPr>
        <p:blipFill>
          <a:blip r:embed="rId3"/>
          <a:stretch>
            <a:fillRect/>
          </a:stretch>
        </p:blipFill>
        <p:spPr>
          <a:xfrm>
            <a:off x="2061057" y="4869160"/>
            <a:ext cx="4877869" cy="1676813"/>
          </a:xfrm>
          <a:prstGeom prst="rect">
            <a:avLst/>
          </a:prstGeom>
        </p:spPr>
      </p:pic>
    </p:spTree>
    <p:extLst>
      <p:ext uri="{BB962C8B-B14F-4D97-AF65-F5344CB8AC3E}">
        <p14:creationId xmlns:p14="http://schemas.microsoft.com/office/powerpoint/2010/main" val="3720079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95535" y="725557"/>
            <a:ext cx="8292451" cy="5367739"/>
          </a:xfrm>
          <a:prstGeom prst="rect">
            <a:avLst/>
          </a:prstGeom>
        </p:spPr>
      </p:pic>
    </p:spTree>
    <p:extLst>
      <p:ext uri="{BB962C8B-B14F-4D97-AF65-F5344CB8AC3E}">
        <p14:creationId xmlns:p14="http://schemas.microsoft.com/office/powerpoint/2010/main" val="41788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9723" y="740691"/>
            <a:ext cx="9144000" cy="6144768"/>
          </a:xfrm>
          <a:prstGeom prst="rect">
            <a:avLst/>
          </a:prstGeom>
        </p:spPr>
      </p:pic>
      <p:sp>
        <p:nvSpPr>
          <p:cNvPr id="5" name="Rettangolo 4"/>
          <p:cNvSpPr/>
          <p:nvPr/>
        </p:nvSpPr>
        <p:spPr>
          <a:xfrm>
            <a:off x="251520" y="0"/>
            <a:ext cx="7779758" cy="707886"/>
          </a:xfrm>
          <a:prstGeom prst="rect">
            <a:avLst/>
          </a:prstGeom>
        </p:spPr>
        <p:txBody>
          <a:bodyPr wrap="none">
            <a:spAutoFit/>
          </a:bodyPr>
          <a:lstStyle/>
          <a:p>
            <a:pPr eaLnBrk="0" hangingPunct="0">
              <a:buFont typeface="Wingdings" panose="05000000000000000000" pitchFamily="2" charset="2"/>
              <a:buChar char="Ø"/>
              <a:defRPr/>
            </a:pPr>
            <a:r>
              <a:rPr lang="it-IT" sz="4000" b="1" dirty="0">
                <a:solidFill>
                  <a:srgbClr val="333399">
                    <a:lumMod val="75000"/>
                  </a:srgbClr>
                </a:solidFill>
                <a:latin typeface="Times New Roman" panose="02020603050405020304" pitchFamily="18" charset="0"/>
              </a:rPr>
              <a:t> </a:t>
            </a:r>
            <a:r>
              <a:rPr lang="it-IT" sz="4000" b="1" dirty="0">
                <a:solidFill>
                  <a:schemeClr val="accent2">
                    <a:lumMod val="75000"/>
                  </a:schemeClr>
                </a:solidFill>
                <a:latin typeface="Times New Roman" panose="02020603050405020304" pitchFamily="18" charset="0"/>
              </a:rPr>
              <a:t>Terremoto e Università di Udine</a:t>
            </a:r>
          </a:p>
        </p:txBody>
      </p:sp>
    </p:spTree>
    <p:extLst>
      <p:ext uri="{BB962C8B-B14F-4D97-AF65-F5344CB8AC3E}">
        <p14:creationId xmlns:p14="http://schemas.microsoft.com/office/powerpoint/2010/main" val="3509524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941" name="Picture 53" descr="figura_4"/>
          <p:cNvPicPr>
            <a:picLocks noChangeAspect="1" noChangeArrowheads="1"/>
          </p:cNvPicPr>
          <p:nvPr/>
        </p:nvPicPr>
        <p:blipFill>
          <a:blip r:embed="rId2">
            <a:extLst>
              <a:ext uri="{28A0092B-C50C-407E-A947-70E740481C1C}">
                <a14:useLocalDpi xmlns:a14="http://schemas.microsoft.com/office/drawing/2010/main" val="0"/>
              </a:ext>
            </a:extLst>
          </a:blip>
          <a:srcRect t="5635" b="38736"/>
          <a:stretch>
            <a:fillRect/>
          </a:stretch>
        </p:blipFill>
        <p:spPr bwMode="auto">
          <a:xfrm>
            <a:off x="1259632" y="836712"/>
            <a:ext cx="7175500" cy="5688013"/>
          </a:xfrm>
          <a:prstGeom prst="rect">
            <a:avLst/>
          </a:prstGeom>
          <a:noFill/>
          <a:extLst>
            <a:ext uri="{909E8E84-426E-40DD-AFC4-6F175D3DCCD1}">
              <a14:hiddenFill xmlns:a14="http://schemas.microsoft.com/office/drawing/2010/main">
                <a:solidFill>
                  <a:srgbClr val="FFFFFF"/>
                </a:solidFill>
              </a14:hiddenFill>
            </a:ext>
          </a:extLst>
        </p:spPr>
      </p:pic>
      <p:sp>
        <p:nvSpPr>
          <p:cNvPr id="421940" name="Rectangle 52"/>
          <p:cNvSpPr>
            <a:spLocks noChangeArrowheads="1"/>
          </p:cNvSpPr>
          <p:nvPr/>
        </p:nvSpPr>
        <p:spPr bwMode="auto">
          <a:xfrm>
            <a:off x="0" y="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GB" sz="3200" b="1" i="1" dirty="0" smtClean="0">
                <a:solidFill>
                  <a:srgbClr val="FF0000"/>
                </a:solidFill>
                <a:latin typeface="Palatino" pitchFamily="18" charset="0"/>
              </a:rPr>
              <a:t>Friuli</a:t>
            </a:r>
            <a:r>
              <a:rPr lang="en-GB" sz="3200" b="1" i="1" dirty="0">
                <a:solidFill>
                  <a:srgbClr val="FF0000"/>
                </a:solidFill>
                <a:latin typeface="Palatino" pitchFamily="18" charset="0"/>
              </a:rPr>
              <a:t>, 6 </a:t>
            </a:r>
            <a:r>
              <a:rPr lang="en-GB" sz="3200" b="1" i="1" dirty="0" err="1" smtClean="0">
                <a:solidFill>
                  <a:srgbClr val="FF0000"/>
                </a:solidFill>
                <a:latin typeface="Palatino" pitchFamily="18" charset="0"/>
              </a:rPr>
              <a:t>maggio</a:t>
            </a:r>
            <a:r>
              <a:rPr lang="en-GB" sz="3200" b="1" i="1" dirty="0" smtClean="0">
                <a:solidFill>
                  <a:srgbClr val="FF0000"/>
                </a:solidFill>
                <a:latin typeface="Palatino" pitchFamily="18" charset="0"/>
              </a:rPr>
              <a:t> </a:t>
            </a:r>
            <a:r>
              <a:rPr lang="en-GB" sz="3200" b="1" i="1" dirty="0">
                <a:solidFill>
                  <a:srgbClr val="FF0000"/>
                </a:solidFill>
                <a:latin typeface="Palatino" pitchFamily="18" charset="0"/>
              </a:rPr>
              <a:t>1976</a:t>
            </a:r>
            <a:endParaRPr lang="en-GB" sz="3200" i="1" dirty="0">
              <a:solidFill>
                <a:srgbClr val="FF0000"/>
              </a:solidFill>
              <a:latin typeface="Palatino" pitchFamily="18" charset="0"/>
            </a:endParaRPr>
          </a:p>
        </p:txBody>
      </p:sp>
    </p:spTree>
    <p:extLst>
      <p:ext uri="{BB962C8B-B14F-4D97-AF65-F5344CB8AC3E}">
        <p14:creationId xmlns:p14="http://schemas.microsoft.com/office/powerpoint/2010/main" val="450896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5"/>
          <p:cNvSpPr>
            <a:spLocks noChangeArrowheads="1"/>
          </p:cNvSpPr>
          <p:nvPr/>
        </p:nvSpPr>
        <p:spPr bwMode="auto">
          <a:xfrm>
            <a:off x="179388" y="0"/>
            <a:ext cx="33131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3600" b="1" i="1" dirty="0" smtClean="0">
                <a:solidFill>
                  <a:srgbClr val="FF0000"/>
                </a:solidFill>
                <a:latin typeface="Palatino" pitchFamily="18" charset="0"/>
              </a:rPr>
              <a:t>Alcuni dati:</a:t>
            </a:r>
            <a:endParaRPr lang="it-IT" sz="3600" b="1" i="1" dirty="0">
              <a:solidFill>
                <a:srgbClr val="FF0000"/>
              </a:solidFill>
              <a:latin typeface="Palatino" pitchFamily="18" charset="0"/>
            </a:endParaRPr>
          </a:p>
        </p:txBody>
      </p:sp>
      <p:sp>
        <p:nvSpPr>
          <p:cNvPr id="521232" name="Text Box 16"/>
          <p:cNvSpPr txBox="1">
            <a:spLocks noChangeArrowheads="1"/>
          </p:cNvSpPr>
          <p:nvPr/>
        </p:nvSpPr>
        <p:spPr bwMode="auto">
          <a:xfrm>
            <a:off x="250825" y="981075"/>
            <a:ext cx="835342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Ø"/>
            </a:pPr>
            <a:r>
              <a:rPr lang="it-IT" sz="3600" b="1" i="1" dirty="0" smtClean="0">
                <a:solidFill>
                  <a:schemeClr val="accent6"/>
                </a:solidFill>
                <a:latin typeface="Palatino" pitchFamily="18" charset="0"/>
              </a:rPr>
              <a:t> </a:t>
            </a:r>
            <a:r>
              <a:rPr lang="it-IT" sz="3600" b="1" i="1" dirty="0">
                <a:solidFill>
                  <a:schemeClr val="accent6"/>
                </a:solidFill>
                <a:latin typeface="Palatino" pitchFamily="18" charset="0"/>
              </a:rPr>
              <a:t>1000 </a:t>
            </a:r>
            <a:r>
              <a:rPr lang="it-IT" sz="3600" b="1" i="1" dirty="0" smtClean="0">
                <a:solidFill>
                  <a:schemeClr val="accent6"/>
                </a:solidFill>
                <a:latin typeface="Palatino" pitchFamily="18" charset="0"/>
              </a:rPr>
              <a:t>morti</a:t>
            </a:r>
          </a:p>
          <a:p>
            <a:pPr eaLnBrk="1" hangingPunct="1">
              <a:buFont typeface="Wingdings" pitchFamily="2" charset="2"/>
              <a:buChar char="Ø"/>
            </a:pPr>
            <a:r>
              <a:rPr lang="it-IT" sz="3600" b="1" i="1" dirty="0" smtClean="0">
                <a:solidFill>
                  <a:schemeClr val="accent6"/>
                </a:solidFill>
                <a:latin typeface="Palatino" pitchFamily="18" charset="0"/>
              </a:rPr>
              <a:t>3000 feriti</a:t>
            </a:r>
          </a:p>
          <a:p>
            <a:pPr eaLnBrk="1" hangingPunct="1">
              <a:buFont typeface="Wingdings" pitchFamily="2" charset="2"/>
              <a:buChar char="Ø"/>
            </a:pPr>
            <a:r>
              <a:rPr lang="it-IT" sz="3600" b="1" i="1" dirty="0" smtClean="0">
                <a:solidFill>
                  <a:schemeClr val="accent6"/>
                </a:solidFill>
                <a:latin typeface="Palatino" pitchFamily="18" charset="0"/>
              </a:rPr>
              <a:t>100.000 </a:t>
            </a:r>
            <a:r>
              <a:rPr lang="it-IT" sz="3600" b="1" i="1" dirty="0">
                <a:solidFill>
                  <a:schemeClr val="accent6"/>
                </a:solidFill>
                <a:latin typeface="Palatino" pitchFamily="18" charset="0"/>
              </a:rPr>
              <a:t>persone senza </a:t>
            </a:r>
            <a:r>
              <a:rPr lang="it-IT" sz="3600" b="1" i="1" dirty="0" smtClean="0">
                <a:solidFill>
                  <a:schemeClr val="accent6"/>
                </a:solidFill>
                <a:latin typeface="Palatino" pitchFamily="18" charset="0"/>
              </a:rPr>
              <a:t>tetto</a:t>
            </a:r>
          </a:p>
          <a:p>
            <a:pPr eaLnBrk="1" hangingPunct="1">
              <a:buFont typeface="Wingdings" pitchFamily="2" charset="2"/>
              <a:buChar char="Ø"/>
            </a:pPr>
            <a:r>
              <a:rPr lang="it-IT" sz="3600" b="1" i="1" dirty="0" smtClean="0">
                <a:solidFill>
                  <a:schemeClr val="accent6"/>
                </a:solidFill>
                <a:latin typeface="Palatino" pitchFamily="18" charset="0"/>
              </a:rPr>
              <a:t>157.000 </a:t>
            </a:r>
            <a:r>
              <a:rPr lang="it-IT" sz="3600" b="1" i="1" dirty="0">
                <a:solidFill>
                  <a:schemeClr val="accent6"/>
                </a:solidFill>
                <a:latin typeface="Palatino" pitchFamily="18" charset="0"/>
              </a:rPr>
              <a:t>abitazioni </a:t>
            </a:r>
            <a:r>
              <a:rPr lang="it-IT" sz="3600" b="1" i="1" dirty="0" smtClean="0">
                <a:solidFill>
                  <a:schemeClr val="accent6"/>
                </a:solidFill>
                <a:latin typeface="Palatino" pitchFamily="18" charset="0"/>
              </a:rPr>
              <a:t>danneggiate</a:t>
            </a:r>
          </a:p>
          <a:p>
            <a:pPr eaLnBrk="1" hangingPunct="1">
              <a:buFont typeface="Wingdings" pitchFamily="2" charset="2"/>
              <a:buChar char="Ø"/>
            </a:pPr>
            <a:r>
              <a:rPr lang="it-IT" sz="3600" b="1" i="1" dirty="0" smtClean="0">
                <a:solidFill>
                  <a:schemeClr val="accent6"/>
                </a:solidFill>
                <a:latin typeface="Palatino" pitchFamily="18" charset="0"/>
              </a:rPr>
              <a:t> </a:t>
            </a:r>
            <a:r>
              <a:rPr lang="it-IT" sz="3600" b="1" i="1" dirty="0">
                <a:solidFill>
                  <a:schemeClr val="accent6"/>
                </a:solidFill>
                <a:latin typeface="Palatino" pitchFamily="18" charset="0"/>
              </a:rPr>
              <a:t>32.000 abitazioni </a:t>
            </a:r>
            <a:r>
              <a:rPr lang="it-IT" sz="3600" b="1" i="1" dirty="0" smtClean="0">
                <a:solidFill>
                  <a:schemeClr val="accent6"/>
                </a:solidFill>
                <a:latin typeface="Palatino" pitchFamily="18" charset="0"/>
              </a:rPr>
              <a:t>distrutte</a:t>
            </a:r>
          </a:p>
          <a:p>
            <a:pPr eaLnBrk="1" hangingPunct="1">
              <a:buFont typeface="Wingdings" pitchFamily="2" charset="2"/>
              <a:buChar char="Ø"/>
            </a:pPr>
            <a:r>
              <a:rPr lang="it-IT" sz="3600" b="1" i="1" dirty="0" smtClean="0">
                <a:solidFill>
                  <a:schemeClr val="accent6"/>
                </a:solidFill>
                <a:latin typeface="Palatino" pitchFamily="18" charset="0"/>
              </a:rPr>
              <a:t> </a:t>
            </a:r>
            <a:r>
              <a:rPr lang="it-IT" sz="3600" b="1" i="1" dirty="0">
                <a:solidFill>
                  <a:schemeClr val="accent6"/>
                </a:solidFill>
                <a:latin typeface="Palatino" pitchFamily="18" charset="0"/>
              </a:rPr>
              <a:t>3500-4000 miliardi di danni valutati in </a:t>
            </a:r>
            <a:r>
              <a:rPr lang="it-IT" sz="3600" b="1" i="1" dirty="0" smtClean="0">
                <a:solidFill>
                  <a:schemeClr val="accent6"/>
                </a:solidFill>
                <a:latin typeface="Palatino" pitchFamily="18" charset="0"/>
              </a:rPr>
              <a:t>	lire </a:t>
            </a:r>
            <a:r>
              <a:rPr lang="it-IT" sz="3600" b="1" i="1" dirty="0">
                <a:solidFill>
                  <a:schemeClr val="accent6"/>
                </a:solidFill>
                <a:latin typeface="Palatino" pitchFamily="18" charset="0"/>
              </a:rPr>
              <a:t>di allora e altri 1000 miliardi di </a:t>
            </a:r>
            <a:r>
              <a:rPr lang="it-IT" sz="3600" b="1" i="1" dirty="0" smtClean="0">
                <a:solidFill>
                  <a:schemeClr val="accent6"/>
                </a:solidFill>
                <a:latin typeface="Palatino" pitchFamily="18" charset="0"/>
              </a:rPr>
              <a:t>	danni </a:t>
            </a:r>
            <a:r>
              <a:rPr lang="it-IT" sz="3600" b="1" i="1" dirty="0">
                <a:solidFill>
                  <a:schemeClr val="accent6"/>
                </a:solidFill>
                <a:latin typeface="Palatino" pitchFamily="18" charset="0"/>
              </a:rPr>
              <a:t>di </a:t>
            </a:r>
            <a:r>
              <a:rPr lang="it-IT" sz="3600" b="1" i="1" dirty="0" smtClean="0">
                <a:solidFill>
                  <a:schemeClr val="accent6"/>
                </a:solidFill>
                <a:latin typeface="Palatino" pitchFamily="18" charset="0"/>
              </a:rPr>
              <a:t>processo</a:t>
            </a:r>
          </a:p>
          <a:p>
            <a:pPr eaLnBrk="1" hangingPunct="1">
              <a:buFont typeface="Wingdings" pitchFamily="2" charset="2"/>
              <a:buChar char="Ø"/>
            </a:pPr>
            <a:r>
              <a:rPr lang="it-IT" sz="3600" b="1" i="1" dirty="0" smtClean="0">
                <a:solidFill>
                  <a:schemeClr val="accent6"/>
                </a:solidFill>
                <a:latin typeface="Palatino" pitchFamily="18" charset="0"/>
              </a:rPr>
              <a:t> </a:t>
            </a:r>
            <a:r>
              <a:rPr lang="it-IT" sz="3600" b="1" i="1" dirty="0">
                <a:solidFill>
                  <a:schemeClr val="accent6"/>
                </a:solidFill>
                <a:latin typeface="Palatino" pitchFamily="18" charset="0"/>
              </a:rPr>
              <a:t>137 comuni coinvolti su 219</a:t>
            </a:r>
          </a:p>
        </p:txBody>
      </p:sp>
    </p:spTree>
    <p:extLst>
      <p:ext uri="{BB962C8B-B14F-4D97-AF65-F5344CB8AC3E}">
        <p14:creationId xmlns:p14="http://schemas.microsoft.com/office/powerpoint/2010/main" val="3495483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4" name="Immagine 3"/>
          <p:cNvPicPr>
            <a:picLocks noChangeAspect="1"/>
          </p:cNvPicPr>
          <p:nvPr/>
        </p:nvPicPr>
        <p:blipFill>
          <a:blip r:embed="rId3"/>
          <a:stretch>
            <a:fillRect/>
          </a:stretch>
        </p:blipFill>
        <p:spPr>
          <a:xfrm>
            <a:off x="-20833" y="1400987"/>
            <a:ext cx="9169188" cy="2392895"/>
          </a:xfrm>
          <a:prstGeom prst="rect">
            <a:avLst/>
          </a:prstGeom>
        </p:spPr>
      </p:pic>
      <p:pic>
        <p:nvPicPr>
          <p:cNvPr id="5" name="Immagine 4"/>
          <p:cNvPicPr>
            <a:picLocks noChangeAspect="1"/>
          </p:cNvPicPr>
          <p:nvPr/>
        </p:nvPicPr>
        <p:blipFill>
          <a:blip r:embed="rId4"/>
          <a:stretch>
            <a:fillRect/>
          </a:stretch>
        </p:blipFill>
        <p:spPr>
          <a:xfrm>
            <a:off x="-20833" y="3782108"/>
            <a:ext cx="2360585" cy="3103276"/>
          </a:xfrm>
          <a:prstGeom prst="rect">
            <a:avLst/>
          </a:prstGeom>
        </p:spPr>
      </p:pic>
      <p:pic>
        <p:nvPicPr>
          <p:cNvPr id="7" name="Immagine 6"/>
          <p:cNvPicPr>
            <a:picLocks noChangeAspect="1"/>
          </p:cNvPicPr>
          <p:nvPr/>
        </p:nvPicPr>
        <p:blipFill>
          <a:blip r:embed="rId5"/>
          <a:stretch>
            <a:fillRect/>
          </a:stretch>
        </p:blipFill>
        <p:spPr>
          <a:xfrm>
            <a:off x="5053765" y="3793883"/>
            <a:ext cx="4094590" cy="3064118"/>
          </a:xfrm>
          <a:prstGeom prst="rect">
            <a:avLst/>
          </a:prstGeom>
        </p:spPr>
      </p:pic>
    </p:spTree>
    <p:extLst>
      <p:ext uri="{BB962C8B-B14F-4D97-AF65-F5344CB8AC3E}">
        <p14:creationId xmlns:p14="http://schemas.microsoft.com/office/powerpoint/2010/main" val="20812671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5" descr="Pres04Dan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688"/>
            <a:ext cx="9144000"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4804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9512" y="1484784"/>
            <a:ext cx="4139952" cy="4593534"/>
          </a:xfrm>
          <a:prstGeom prst="rect">
            <a:avLst/>
          </a:prstGeom>
          <a:effectLst>
            <a:softEdge rad="63500"/>
          </a:effectLst>
        </p:spPr>
      </p:pic>
      <p:pic>
        <p:nvPicPr>
          <p:cNvPr id="3" name="Immagine 2"/>
          <p:cNvPicPr>
            <a:picLocks noChangeAspect="1"/>
          </p:cNvPicPr>
          <p:nvPr/>
        </p:nvPicPr>
        <p:blipFill>
          <a:blip r:embed="rId3"/>
          <a:stretch>
            <a:fillRect/>
          </a:stretch>
        </p:blipFill>
        <p:spPr>
          <a:xfrm>
            <a:off x="4601565" y="14281"/>
            <a:ext cx="4572396" cy="3261643"/>
          </a:xfrm>
          <a:prstGeom prst="rect">
            <a:avLst/>
          </a:prstGeom>
        </p:spPr>
      </p:pic>
      <p:pic>
        <p:nvPicPr>
          <p:cNvPr id="4" name="Immagine 3"/>
          <p:cNvPicPr>
            <a:picLocks noChangeAspect="1"/>
          </p:cNvPicPr>
          <p:nvPr/>
        </p:nvPicPr>
        <p:blipFill>
          <a:blip r:embed="rId4"/>
          <a:stretch>
            <a:fillRect/>
          </a:stretch>
        </p:blipFill>
        <p:spPr>
          <a:xfrm>
            <a:off x="4576411" y="3933056"/>
            <a:ext cx="4567589" cy="2913239"/>
          </a:xfrm>
          <a:prstGeom prst="rect">
            <a:avLst/>
          </a:prstGeom>
        </p:spPr>
      </p:pic>
    </p:spTree>
    <p:extLst>
      <p:ext uri="{BB962C8B-B14F-4D97-AF65-F5344CB8AC3E}">
        <p14:creationId xmlns:p14="http://schemas.microsoft.com/office/powerpoint/2010/main" val="16882229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5"/>
          <p:cNvSpPr>
            <a:spLocks noChangeArrowheads="1"/>
          </p:cNvSpPr>
          <p:nvPr/>
        </p:nvSpPr>
        <p:spPr bwMode="auto">
          <a:xfrm>
            <a:off x="179512" y="190381"/>
            <a:ext cx="6418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sz="3600" b="1" i="1" dirty="0">
                <a:solidFill>
                  <a:schemeClr val="accent1">
                    <a:lumMod val="10000"/>
                  </a:schemeClr>
                </a:solidFill>
                <a:latin typeface="Palatino" pitchFamily="18" charset="0"/>
              </a:rPr>
              <a:t>Le </a:t>
            </a:r>
            <a:r>
              <a:rPr lang="it-IT" sz="3600" b="1" i="1" dirty="0" smtClean="0">
                <a:solidFill>
                  <a:schemeClr val="accent1">
                    <a:lumMod val="10000"/>
                  </a:schemeClr>
                </a:solidFill>
                <a:latin typeface="Palatino" pitchFamily="18" charset="0"/>
              </a:rPr>
              <a:t>fasi per narrare l’evento</a:t>
            </a:r>
            <a:endParaRPr lang="it-IT" sz="3600" b="1" i="1" dirty="0">
              <a:solidFill>
                <a:schemeClr val="accent1">
                  <a:lumMod val="10000"/>
                </a:schemeClr>
              </a:solidFill>
              <a:latin typeface="Palatino" pitchFamily="18" charset="0"/>
            </a:endParaRPr>
          </a:p>
        </p:txBody>
      </p:sp>
      <p:sp>
        <p:nvSpPr>
          <p:cNvPr id="521232" name="Text Box 16"/>
          <p:cNvSpPr txBox="1">
            <a:spLocks noChangeArrowheads="1"/>
          </p:cNvSpPr>
          <p:nvPr/>
        </p:nvSpPr>
        <p:spPr bwMode="auto">
          <a:xfrm>
            <a:off x="179512" y="1515279"/>
            <a:ext cx="8353425" cy="451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4000"/>
              </a:lnSpc>
              <a:buFont typeface="Wingdings" pitchFamily="2" charset="2"/>
              <a:buChar char="Ø"/>
            </a:pPr>
            <a:r>
              <a:rPr lang="it-IT" sz="3600" b="1" i="1" dirty="0" smtClean="0">
                <a:solidFill>
                  <a:srgbClr val="0070C0"/>
                </a:solidFill>
                <a:latin typeface="Palatino" pitchFamily="18" charset="0"/>
              </a:rPr>
              <a:t> </a:t>
            </a:r>
            <a:r>
              <a:rPr lang="it-IT" sz="3600" b="1" dirty="0">
                <a:solidFill>
                  <a:srgbClr val="0070C0"/>
                </a:solidFill>
                <a:latin typeface="Palatino" pitchFamily="18" charset="0"/>
              </a:rPr>
              <a:t>L’emergenza</a:t>
            </a:r>
            <a:r>
              <a:rPr lang="it-IT" sz="3600" b="1" i="1" dirty="0">
                <a:solidFill>
                  <a:srgbClr val="0070C0"/>
                </a:solidFill>
                <a:latin typeface="Palatino" pitchFamily="18" charset="0"/>
              </a:rPr>
              <a:t> </a:t>
            </a:r>
          </a:p>
          <a:p>
            <a:pPr eaLnBrk="1" hangingPunct="1">
              <a:lnSpc>
                <a:spcPct val="114000"/>
              </a:lnSpc>
              <a:buFont typeface="Wingdings" pitchFamily="2" charset="2"/>
              <a:buChar char="Ø"/>
            </a:pPr>
            <a:r>
              <a:rPr lang="it-IT" sz="3600" b="1" i="1" dirty="0" smtClean="0">
                <a:solidFill>
                  <a:srgbClr val="0070C0"/>
                </a:solidFill>
                <a:latin typeface="Palatino" pitchFamily="18" charset="0"/>
              </a:rPr>
              <a:t> </a:t>
            </a:r>
            <a:r>
              <a:rPr lang="it-IT" sz="3600" b="1" dirty="0">
                <a:solidFill>
                  <a:srgbClr val="0070C0"/>
                </a:solidFill>
                <a:latin typeface="Palatino" pitchFamily="18" charset="0"/>
              </a:rPr>
              <a:t>La provvisorietà della </a:t>
            </a:r>
            <a:r>
              <a:rPr lang="it-IT" sz="3600" b="1" dirty="0" smtClean="0">
                <a:solidFill>
                  <a:srgbClr val="0070C0"/>
                </a:solidFill>
                <a:latin typeface="Palatino" pitchFamily="18" charset="0"/>
              </a:rPr>
              <a:t>vita: </a:t>
            </a:r>
            <a:r>
              <a:rPr lang="it-IT" sz="3600" b="1" i="1" dirty="0" smtClean="0">
                <a:solidFill>
                  <a:srgbClr val="0070C0"/>
                </a:solidFill>
                <a:latin typeface="Palatino" pitchFamily="18" charset="0"/>
              </a:rPr>
              <a:t>dalle tende 	alle case</a:t>
            </a:r>
            <a:endParaRPr lang="it-IT" sz="3600" b="1" i="1" dirty="0">
              <a:solidFill>
                <a:srgbClr val="0070C0"/>
              </a:solidFill>
              <a:latin typeface="Palatino" pitchFamily="18" charset="0"/>
            </a:endParaRPr>
          </a:p>
          <a:p>
            <a:pPr eaLnBrk="1" hangingPunct="1">
              <a:lnSpc>
                <a:spcPct val="114000"/>
              </a:lnSpc>
              <a:buFont typeface="Wingdings" pitchFamily="2" charset="2"/>
              <a:buChar char="Ø"/>
            </a:pPr>
            <a:r>
              <a:rPr lang="it-IT" sz="3600" b="1" i="1" dirty="0" smtClean="0">
                <a:solidFill>
                  <a:srgbClr val="0070C0"/>
                </a:solidFill>
                <a:latin typeface="Palatino" pitchFamily="18" charset="0"/>
              </a:rPr>
              <a:t> </a:t>
            </a:r>
            <a:r>
              <a:rPr lang="it-IT" sz="3600" b="1" dirty="0" smtClean="0">
                <a:solidFill>
                  <a:srgbClr val="0070C0"/>
                </a:solidFill>
                <a:latin typeface="Palatino" pitchFamily="18" charset="0"/>
              </a:rPr>
              <a:t>Il </a:t>
            </a:r>
            <a:r>
              <a:rPr lang="it-IT" sz="3600" b="1" dirty="0">
                <a:solidFill>
                  <a:srgbClr val="0070C0"/>
                </a:solidFill>
                <a:latin typeface="Palatino" pitchFamily="18" charset="0"/>
              </a:rPr>
              <a:t>tentativo di ricostruire subito</a:t>
            </a:r>
          </a:p>
          <a:p>
            <a:pPr eaLnBrk="1" hangingPunct="1">
              <a:lnSpc>
                <a:spcPct val="114000"/>
              </a:lnSpc>
              <a:buFont typeface="Wingdings" pitchFamily="2" charset="2"/>
              <a:buChar char="Ø"/>
            </a:pPr>
            <a:r>
              <a:rPr lang="it-IT" sz="3600" b="1" i="1" dirty="0">
                <a:solidFill>
                  <a:srgbClr val="0070C0"/>
                </a:solidFill>
                <a:latin typeface="Palatino" pitchFamily="18" charset="0"/>
              </a:rPr>
              <a:t> </a:t>
            </a:r>
            <a:r>
              <a:rPr lang="it-IT" sz="3600" b="1" dirty="0">
                <a:solidFill>
                  <a:srgbClr val="0070C0"/>
                </a:solidFill>
                <a:latin typeface="Palatino" pitchFamily="18" charset="0"/>
              </a:rPr>
              <a:t>Il nuovo </a:t>
            </a:r>
            <a:r>
              <a:rPr lang="it-IT" sz="3600" b="1" dirty="0" smtClean="0">
                <a:solidFill>
                  <a:srgbClr val="0070C0"/>
                </a:solidFill>
                <a:latin typeface="Palatino" pitchFamily="18" charset="0"/>
              </a:rPr>
              <a:t>terremoto</a:t>
            </a:r>
          </a:p>
          <a:p>
            <a:pPr eaLnBrk="1" hangingPunct="1">
              <a:lnSpc>
                <a:spcPct val="114000"/>
              </a:lnSpc>
              <a:buFont typeface="Wingdings" pitchFamily="2" charset="2"/>
              <a:buChar char="Ø"/>
            </a:pPr>
            <a:r>
              <a:rPr lang="it-IT" sz="3600" b="1" dirty="0" smtClean="0">
                <a:solidFill>
                  <a:srgbClr val="0070C0"/>
                </a:solidFill>
                <a:latin typeface="Palatino" pitchFamily="18" charset="0"/>
              </a:rPr>
              <a:t>L’esodo </a:t>
            </a:r>
          </a:p>
          <a:p>
            <a:pPr eaLnBrk="1" hangingPunct="1">
              <a:lnSpc>
                <a:spcPct val="114000"/>
              </a:lnSpc>
              <a:buFont typeface="Wingdings" pitchFamily="2" charset="2"/>
              <a:buChar char="Ø"/>
            </a:pPr>
            <a:r>
              <a:rPr lang="it-IT" sz="3600" b="1" dirty="0" smtClean="0">
                <a:solidFill>
                  <a:srgbClr val="0070C0"/>
                </a:solidFill>
                <a:latin typeface="Palatino" pitchFamily="18" charset="0"/>
              </a:rPr>
              <a:t> </a:t>
            </a:r>
            <a:r>
              <a:rPr lang="it-IT" sz="3600" b="1" dirty="0" smtClean="0">
                <a:solidFill>
                  <a:srgbClr val="FF0000"/>
                </a:solidFill>
                <a:latin typeface="Palatino" pitchFamily="18" charset="0"/>
              </a:rPr>
              <a:t>La Ricostruzione</a:t>
            </a:r>
            <a:endParaRPr lang="it-IT" sz="3600" b="1" i="1" dirty="0">
              <a:solidFill>
                <a:srgbClr val="FF0000"/>
              </a:solidFill>
              <a:latin typeface="Palatino" pitchFamily="18" charset="0"/>
            </a:endParaRPr>
          </a:p>
        </p:txBody>
      </p:sp>
    </p:spTree>
    <p:extLst>
      <p:ext uri="{BB962C8B-B14F-4D97-AF65-F5344CB8AC3E}">
        <p14:creationId xmlns:p14="http://schemas.microsoft.com/office/powerpoint/2010/main" val="4123197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940" name="Rectangle 52"/>
          <p:cNvSpPr>
            <a:spLocks noChangeArrowheads="1"/>
          </p:cNvSpPr>
          <p:nvPr/>
        </p:nvSpPr>
        <p:spPr bwMode="auto">
          <a:xfrm>
            <a:off x="0" y="-95001"/>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GB" sz="4400" b="1" i="1" dirty="0" smtClean="0">
                <a:solidFill>
                  <a:srgbClr val="FF0000"/>
                </a:solidFill>
                <a:latin typeface="Palatino" pitchFamily="18" charset="0"/>
              </a:rPr>
              <a:t>Il “</a:t>
            </a:r>
            <a:r>
              <a:rPr lang="en-GB" sz="4400" b="1" i="1" dirty="0" err="1" smtClean="0">
                <a:solidFill>
                  <a:srgbClr val="FF0000"/>
                </a:solidFill>
                <a:latin typeface="Palatino" pitchFamily="18" charset="0"/>
              </a:rPr>
              <a:t>Modello</a:t>
            </a:r>
            <a:r>
              <a:rPr lang="en-GB" sz="4400" b="1" i="1" dirty="0" smtClean="0">
                <a:solidFill>
                  <a:srgbClr val="FF0000"/>
                </a:solidFill>
                <a:latin typeface="Palatino" pitchFamily="18" charset="0"/>
              </a:rPr>
              <a:t> Friuli” </a:t>
            </a:r>
            <a:endParaRPr lang="en-GB" sz="4400" i="1" dirty="0">
              <a:solidFill>
                <a:srgbClr val="FF0000"/>
              </a:solidFill>
              <a:latin typeface="Palatino" pitchFamily="18" charset="0"/>
            </a:endParaRPr>
          </a:p>
        </p:txBody>
      </p:sp>
      <p:pic>
        <p:nvPicPr>
          <p:cNvPr id="3" name="Immagine 2"/>
          <p:cNvPicPr>
            <a:picLocks noChangeAspect="1"/>
          </p:cNvPicPr>
          <p:nvPr/>
        </p:nvPicPr>
        <p:blipFill>
          <a:blip r:embed="rId2"/>
          <a:stretch>
            <a:fillRect/>
          </a:stretch>
        </p:blipFill>
        <p:spPr>
          <a:xfrm>
            <a:off x="-36512" y="2060848"/>
            <a:ext cx="4149498" cy="4824536"/>
          </a:xfrm>
          <a:prstGeom prst="rect">
            <a:avLst/>
          </a:prstGeom>
        </p:spPr>
      </p:pic>
      <p:pic>
        <p:nvPicPr>
          <p:cNvPr id="4" name="Immagine 3"/>
          <p:cNvPicPr>
            <a:picLocks noChangeAspect="1"/>
          </p:cNvPicPr>
          <p:nvPr/>
        </p:nvPicPr>
        <p:blipFill>
          <a:blip r:embed="rId3"/>
          <a:stretch>
            <a:fillRect/>
          </a:stretch>
        </p:blipFill>
        <p:spPr>
          <a:xfrm>
            <a:off x="4855807" y="4028093"/>
            <a:ext cx="4288193" cy="2857291"/>
          </a:xfrm>
          <a:prstGeom prst="rect">
            <a:avLst/>
          </a:prstGeom>
        </p:spPr>
      </p:pic>
      <p:pic>
        <p:nvPicPr>
          <p:cNvPr id="2" name="Immagine 1"/>
          <p:cNvPicPr>
            <a:picLocks noChangeAspect="1"/>
          </p:cNvPicPr>
          <p:nvPr/>
        </p:nvPicPr>
        <p:blipFill>
          <a:blip r:embed="rId4"/>
          <a:stretch>
            <a:fillRect/>
          </a:stretch>
        </p:blipFill>
        <p:spPr>
          <a:xfrm>
            <a:off x="4789986" y="912488"/>
            <a:ext cx="4354014" cy="2876552"/>
          </a:xfrm>
          <a:prstGeom prst="rect">
            <a:avLst/>
          </a:prstGeom>
        </p:spPr>
      </p:pic>
    </p:spTree>
    <p:extLst>
      <p:ext uri="{BB962C8B-B14F-4D97-AF65-F5344CB8AC3E}">
        <p14:creationId xmlns:p14="http://schemas.microsoft.com/office/powerpoint/2010/main" val="4145981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294005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a:t/>
            </a:r>
            <a:br>
              <a:rPr lang="en-GB"/>
            </a:br>
            <a:endParaRPr lang="en-GB"/>
          </a:p>
        </p:txBody>
      </p:sp>
      <p:sp>
        <p:nvSpPr>
          <p:cNvPr id="510979" name="Text Box 3"/>
          <p:cNvSpPr txBox="1">
            <a:spLocks noChangeArrowheads="1"/>
          </p:cNvSpPr>
          <p:nvPr/>
        </p:nvSpPr>
        <p:spPr bwMode="auto">
          <a:xfrm>
            <a:off x="189905" y="116632"/>
            <a:ext cx="8774583" cy="673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4400" b="1" i="1" dirty="0">
                <a:solidFill>
                  <a:srgbClr val="FF0000"/>
                </a:solidFill>
                <a:latin typeface="Baskerville Old Face" pitchFamily="18" charset="0"/>
              </a:rPr>
              <a:t>I punti di </a:t>
            </a:r>
            <a:r>
              <a:rPr lang="it-IT" sz="4400" b="1" i="1" dirty="0" smtClean="0">
                <a:solidFill>
                  <a:srgbClr val="FF0000"/>
                </a:solidFill>
                <a:latin typeface="Baskerville Old Face" pitchFamily="18" charset="0"/>
              </a:rPr>
              <a:t>forza:</a:t>
            </a:r>
            <a:endParaRPr lang="it-IT" sz="4400" b="1" i="1" dirty="0">
              <a:solidFill>
                <a:srgbClr val="FF0000"/>
              </a:solidFill>
              <a:latin typeface="Baskerville Old Face" pitchFamily="18" charset="0"/>
            </a:endParaRPr>
          </a:p>
          <a:p>
            <a:pPr eaLnBrk="1" hangingPunct="1"/>
            <a:endParaRPr lang="it-IT" sz="3200" b="1" i="1" dirty="0">
              <a:solidFill>
                <a:srgbClr val="002060"/>
              </a:solidFill>
              <a:latin typeface="Baskerville Old Face" pitchFamily="18" charset="0"/>
            </a:endParaRPr>
          </a:p>
          <a:p>
            <a:pPr eaLnBrk="1" hangingPunct="1">
              <a:lnSpc>
                <a:spcPct val="114000"/>
              </a:lnSpc>
              <a:buFont typeface="Wingdings" pitchFamily="2" charset="2"/>
              <a:buChar char="Ø"/>
            </a:pPr>
            <a:r>
              <a:rPr lang="it-IT" sz="3200" b="1" i="1" dirty="0">
                <a:solidFill>
                  <a:srgbClr val="002060"/>
                </a:solidFill>
                <a:latin typeface="Baskerville Old Face" pitchFamily="18" charset="0"/>
              </a:rPr>
              <a:t>La ricostruzione come </a:t>
            </a:r>
            <a:r>
              <a:rPr lang="it-IT" sz="3200" b="1" i="1" dirty="0">
                <a:solidFill>
                  <a:srgbClr val="FF0000"/>
                </a:solidFill>
                <a:latin typeface="Baskerville Old Face" pitchFamily="18" charset="0"/>
              </a:rPr>
              <a:t>occasione di </a:t>
            </a:r>
            <a:r>
              <a:rPr lang="it-IT" sz="3200" b="1" i="1" dirty="0" smtClean="0">
                <a:solidFill>
                  <a:srgbClr val="FF0000"/>
                </a:solidFill>
                <a:latin typeface="Baskerville Old Face" pitchFamily="18" charset="0"/>
              </a:rPr>
              <a:t>sviluppo</a:t>
            </a:r>
          </a:p>
          <a:p>
            <a:pPr eaLnBrk="1" hangingPunct="1">
              <a:lnSpc>
                <a:spcPct val="114000"/>
              </a:lnSpc>
              <a:buFont typeface="Wingdings" pitchFamily="2" charset="2"/>
              <a:buChar char="Ø"/>
            </a:pPr>
            <a:r>
              <a:rPr lang="it-IT" sz="3200" b="1" i="1" dirty="0" smtClean="0">
                <a:solidFill>
                  <a:srgbClr val="FF0000"/>
                </a:solidFill>
                <a:latin typeface="Baskerville Old Face" pitchFamily="18" charset="0"/>
              </a:rPr>
              <a:t>Decentramento </a:t>
            </a:r>
            <a:r>
              <a:rPr lang="it-IT" sz="3200" b="1" i="1" dirty="0">
                <a:solidFill>
                  <a:srgbClr val="002060"/>
                </a:solidFill>
                <a:latin typeface="Baskerville Old Face" pitchFamily="18" charset="0"/>
              </a:rPr>
              <a:t>dei poteri dallo stato </a:t>
            </a:r>
            <a:r>
              <a:rPr lang="it-IT" sz="3200" b="1" i="1" dirty="0" smtClean="0">
                <a:solidFill>
                  <a:srgbClr val="002060"/>
                </a:solidFill>
                <a:latin typeface="Baskerville Old Face" pitchFamily="18" charset="0"/>
              </a:rPr>
              <a:t>alla Regione 	e </a:t>
            </a:r>
            <a:r>
              <a:rPr lang="it-IT" sz="3200" b="1" i="1" dirty="0">
                <a:solidFill>
                  <a:srgbClr val="002060"/>
                </a:solidFill>
                <a:latin typeface="Baskerville Old Face" pitchFamily="18" charset="0"/>
              </a:rPr>
              <a:t>dalla </a:t>
            </a:r>
            <a:r>
              <a:rPr lang="it-IT" sz="3200" b="1" i="1" dirty="0" smtClean="0">
                <a:solidFill>
                  <a:srgbClr val="002060"/>
                </a:solidFill>
                <a:latin typeface="Baskerville Old Face" pitchFamily="18" charset="0"/>
              </a:rPr>
              <a:t>Regione </a:t>
            </a:r>
            <a:r>
              <a:rPr lang="it-IT" sz="3200" b="1" i="1" dirty="0">
                <a:solidFill>
                  <a:srgbClr val="002060"/>
                </a:solidFill>
                <a:latin typeface="Baskerville Old Face" pitchFamily="18" charset="0"/>
              </a:rPr>
              <a:t>ai </a:t>
            </a:r>
            <a:r>
              <a:rPr lang="it-IT" sz="3200" b="1" i="1" dirty="0" smtClean="0">
                <a:solidFill>
                  <a:srgbClr val="002060"/>
                </a:solidFill>
                <a:latin typeface="Baskerville Old Face" pitchFamily="18" charset="0"/>
              </a:rPr>
              <a:t>sindaci</a:t>
            </a:r>
            <a:endParaRPr lang="it-IT" sz="3200" b="1" i="1" dirty="0">
              <a:solidFill>
                <a:srgbClr val="002060"/>
              </a:solidFill>
              <a:latin typeface="Baskerville Old Face" pitchFamily="18" charset="0"/>
            </a:endParaRPr>
          </a:p>
          <a:p>
            <a:pPr eaLnBrk="1" hangingPunct="1">
              <a:lnSpc>
                <a:spcPct val="114000"/>
              </a:lnSpc>
              <a:buFont typeface="Wingdings" pitchFamily="2" charset="2"/>
              <a:buChar char="Ø"/>
            </a:pPr>
            <a:r>
              <a:rPr lang="it-IT" sz="3200" b="1" i="1" dirty="0">
                <a:solidFill>
                  <a:srgbClr val="002060"/>
                </a:solidFill>
                <a:latin typeface="Baskerville Old Face" pitchFamily="18" charset="0"/>
              </a:rPr>
              <a:t>Prima le </a:t>
            </a:r>
            <a:r>
              <a:rPr lang="it-IT" sz="3200" b="1" i="1" dirty="0" smtClean="0">
                <a:solidFill>
                  <a:srgbClr val="002060"/>
                </a:solidFill>
                <a:latin typeface="Baskerville Old Face" pitchFamily="18" charset="0"/>
              </a:rPr>
              <a:t>fabbriche, </a:t>
            </a:r>
            <a:r>
              <a:rPr lang="it-IT" sz="3200" b="1" i="1" dirty="0">
                <a:solidFill>
                  <a:srgbClr val="002060"/>
                </a:solidFill>
                <a:latin typeface="Baskerville Old Face" pitchFamily="18" charset="0"/>
              </a:rPr>
              <a:t>poi le </a:t>
            </a:r>
            <a:r>
              <a:rPr lang="it-IT" sz="3200" b="1" i="1" dirty="0" smtClean="0">
                <a:solidFill>
                  <a:srgbClr val="002060"/>
                </a:solidFill>
                <a:latin typeface="Baskerville Old Face" pitchFamily="18" charset="0"/>
              </a:rPr>
              <a:t>case dopo le chiese</a:t>
            </a:r>
          </a:p>
          <a:p>
            <a:pPr eaLnBrk="1" hangingPunct="1">
              <a:lnSpc>
                <a:spcPct val="114000"/>
              </a:lnSpc>
              <a:buFont typeface="Wingdings" pitchFamily="2" charset="2"/>
              <a:buChar char="Ø"/>
            </a:pPr>
            <a:r>
              <a:rPr lang="it-IT" sz="3200" b="1" i="1" dirty="0" smtClean="0">
                <a:solidFill>
                  <a:srgbClr val="FF0000"/>
                </a:solidFill>
                <a:latin typeface="Baskerville Old Face" pitchFamily="18" charset="0"/>
              </a:rPr>
              <a:t>Dov’era </a:t>
            </a:r>
            <a:r>
              <a:rPr lang="it-IT" sz="3200" b="1" i="1" dirty="0">
                <a:solidFill>
                  <a:srgbClr val="FF0000"/>
                </a:solidFill>
                <a:latin typeface="Baskerville Old Face" pitchFamily="18" charset="0"/>
              </a:rPr>
              <a:t>e </a:t>
            </a:r>
            <a:r>
              <a:rPr lang="it-IT" sz="3200" b="1" i="1" dirty="0" smtClean="0">
                <a:solidFill>
                  <a:srgbClr val="FF0000"/>
                </a:solidFill>
                <a:latin typeface="Baskerville Old Face" pitchFamily="18" charset="0"/>
              </a:rPr>
              <a:t>com’era</a:t>
            </a:r>
          </a:p>
          <a:p>
            <a:pPr eaLnBrk="1" hangingPunct="1">
              <a:lnSpc>
                <a:spcPct val="114000"/>
              </a:lnSpc>
              <a:buFont typeface="Wingdings" pitchFamily="2" charset="2"/>
              <a:buChar char="Ø"/>
            </a:pPr>
            <a:r>
              <a:rPr lang="it-IT" sz="3200" b="1" i="1" dirty="0" smtClean="0">
                <a:solidFill>
                  <a:srgbClr val="002060"/>
                </a:solidFill>
                <a:latin typeface="Baskerville Old Face" pitchFamily="18" charset="0"/>
              </a:rPr>
              <a:t>Scuole e infrastrutture </a:t>
            </a:r>
          </a:p>
          <a:p>
            <a:pPr eaLnBrk="1" hangingPunct="1">
              <a:lnSpc>
                <a:spcPct val="114000"/>
              </a:lnSpc>
              <a:buFont typeface="Wingdings" pitchFamily="2" charset="2"/>
              <a:buChar char="Ø"/>
            </a:pPr>
            <a:r>
              <a:rPr lang="it-IT" sz="3200" b="1" i="1" dirty="0" smtClean="0">
                <a:solidFill>
                  <a:srgbClr val="002060"/>
                </a:solidFill>
                <a:latin typeface="Baskerville Old Face" pitchFamily="18" charset="0"/>
              </a:rPr>
              <a:t> Orgoglio friulano -“</a:t>
            </a:r>
            <a:r>
              <a:rPr lang="it-IT" sz="3200" b="1" i="1" dirty="0" err="1" smtClean="0">
                <a:solidFill>
                  <a:srgbClr val="002060"/>
                </a:solidFill>
                <a:latin typeface="Baskerville Old Face" pitchFamily="18" charset="0"/>
              </a:rPr>
              <a:t>Fasin</a:t>
            </a:r>
            <a:r>
              <a:rPr lang="it-IT" sz="3200" b="1" i="1" dirty="0" smtClean="0">
                <a:solidFill>
                  <a:srgbClr val="002060"/>
                </a:solidFill>
                <a:latin typeface="Baskerville Old Face" pitchFamily="18" charset="0"/>
              </a:rPr>
              <a:t> </a:t>
            </a:r>
            <a:r>
              <a:rPr lang="it-IT" sz="3200" b="1" i="1" dirty="0">
                <a:solidFill>
                  <a:srgbClr val="002060"/>
                </a:solidFill>
                <a:latin typeface="Baskerville Old Face" pitchFamily="18" charset="0"/>
              </a:rPr>
              <a:t>di </a:t>
            </a:r>
            <a:r>
              <a:rPr lang="it-IT" sz="3200" b="1" i="1" dirty="0" err="1">
                <a:solidFill>
                  <a:srgbClr val="002060"/>
                </a:solidFill>
                <a:latin typeface="Baskerville Old Face" pitchFamily="18" charset="0"/>
              </a:rPr>
              <a:t>bessoi</a:t>
            </a:r>
            <a:r>
              <a:rPr lang="it-IT" sz="3200" b="1" i="1" dirty="0">
                <a:solidFill>
                  <a:srgbClr val="002060"/>
                </a:solidFill>
                <a:latin typeface="Baskerville Old Face" pitchFamily="18" charset="0"/>
              </a:rPr>
              <a:t>”- </a:t>
            </a:r>
            <a:r>
              <a:rPr lang="it-IT" sz="3200" b="1" i="1" dirty="0" smtClean="0">
                <a:solidFill>
                  <a:srgbClr val="002060"/>
                </a:solidFill>
                <a:latin typeface="Baskerville Old Face" pitchFamily="18" charset="0"/>
              </a:rPr>
              <a:t>La riscoperta 	dell’identità</a:t>
            </a:r>
          </a:p>
          <a:p>
            <a:pPr eaLnBrk="1" hangingPunct="1">
              <a:buFont typeface="Wingdings" pitchFamily="2" charset="2"/>
              <a:buChar char="Ø"/>
            </a:pPr>
            <a:endParaRPr lang="it-IT" sz="3200" b="1" i="1" dirty="0" smtClean="0">
              <a:solidFill>
                <a:srgbClr val="002060"/>
              </a:solidFill>
              <a:latin typeface="Baskerville Old Face" pitchFamily="18" charset="0"/>
            </a:endParaRPr>
          </a:p>
          <a:p>
            <a:pPr eaLnBrk="1" hangingPunct="1">
              <a:buFont typeface="Wingdings" pitchFamily="2" charset="2"/>
              <a:buChar char="Ø"/>
            </a:pPr>
            <a:endParaRPr lang="it-IT" sz="3200" b="1" i="1" dirty="0">
              <a:solidFill>
                <a:srgbClr val="002060"/>
              </a:solidFill>
              <a:latin typeface="Baskerville Old Face" pitchFamily="18" charset="0"/>
            </a:endParaRPr>
          </a:p>
        </p:txBody>
      </p:sp>
    </p:spTree>
    <p:extLst>
      <p:ext uri="{BB962C8B-B14F-4D97-AF65-F5344CB8AC3E}">
        <p14:creationId xmlns:p14="http://schemas.microsoft.com/office/powerpoint/2010/main" val="829443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294005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a:t/>
            </a:r>
            <a:br>
              <a:rPr lang="en-GB"/>
            </a:br>
            <a:endParaRPr lang="en-GB"/>
          </a:p>
        </p:txBody>
      </p:sp>
      <p:sp>
        <p:nvSpPr>
          <p:cNvPr id="510979" name="Text Box 3"/>
          <p:cNvSpPr txBox="1">
            <a:spLocks noChangeArrowheads="1"/>
          </p:cNvSpPr>
          <p:nvPr/>
        </p:nvSpPr>
        <p:spPr bwMode="auto">
          <a:xfrm>
            <a:off x="193242" y="471438"/>
            <a:ext cx="8774583"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4400" b="1" i="1" dirty="0">
                <a:solidFill>
                  <a:srgbClr val="FF0000"/>
                </a:solidFill>
                <a:latin typeface="Baskerville Old Face" pitchFamily="18" charset="0"/>
              </a:rPr>
              <a:t>I punti di </a:t>
            </a:r>
            <a:r>
              <a:rPr lang="it-IT" sz="4400" b="1" i="1" dirty="0" smtClean="0">
                <a:solidFill>
                  <a:srgbClr val="FF0000"/>
                </a:solidFill>
                <a:latin typeface="Baskerville Old Face" pitchFamily="18" charset="0"/>
              </a:rPr>
              <a:t>debolezza:</a:t>
            </a:r>
            <a:endParaRPr lang="it-IT" sz="4400" b="1" i="1" dirty="0">
              <a:solidFill>
                <a:srgbClr val="FF0000"/>
              </a:solidFill>
              <a:latin typeface="Baskerville Old Face" pitchFamily="18" charset="0"/>
            </a:endParaRPr>
          </a:p>
          <a:p>
            <a:pPr eaLnBrk="1" hangingPunct="1"/>
            <a:endParaRPr lang="it-IT" sz="3200" b="1" i="1" dirty="0">
              <a:solidFill>
                <a:srgbClr val="002060"/>
              </a:solidFill>
              <a:latin typeface="Baskerville Old Face" pitchFamily="18" charset="0"/>
            </a:endParaRPr>
          </a:p>
          <a:p>
            <a:pPr eaLnBrk="1" hangingPunct="1">
              <a:lnSpc>
                <a:spcPct val="150000"/>
              </a:lnSpc>
              <a:buFont typeface="Wingdings" pitchFamily="2" charset="2"/>
              <a:buChar char="Ø"/>
            </a:pPr>
            <a:r>
              <a:rPr lang="it-IT" sz="3200" b="1" i="1" dirty="0">
                <a:solidFill>
                  <a:srgbClr val="002060"/>
                </a:solidFill>
                <a:latin typeface="Baskerville Old Face" pitchFamily="18" charset="0"/>
              </a:rPr>
              <a:t>La  “ doppia” </a:t>
            </a:r>
            <a:r>
              <a:rPr lang="it-IT" sz="3200" b="1" i="1" dirty="0" smtClean="0">
                <a:solidFill>
                  <a:srgbClr val="002060"/>
                </a:solidFill>
                <a:latin typeface="Baskerville Old Face" pitchFamily="18" charset="0"/>
              </a:rPr>
              <a:t>ricostruzione</a:t>
            </a:r>
          </a:p>
          <a:p>
            <a:pPr eaLnBrk="1" hangingPunct="1">
              <a:lnSpc>
                <a:spcPct val="150000"/>
              </a:lnSpc>
              <a:buFont typeface="Wingdings" pitchFamily="2" charset="2"/>
              <a:buChar char="Ø"/>
            </a:pPr>
            <a:r>
              <a:rPr lang="it-IT" sz="3200" b="1" i="1" dirty="0" smtClean="0">
                <a:solidFill>
                  <a:srgbClr val="002060"/>
                </a:solidFill>
                <a:latin typeface="Baskerville Old Face" pitchFamily="18" charset="0"/>
              </a:rPr>
              <a:t>Perdita </a:t>
            </a:r>
            <a:r>
              <a:rPr lang="it-IT" sz="3200" b="1" i="1" dirty="0">
                <a:solidFill>
                  <a:srgbClr val="002060"/>
                </a:solidFill>
                <a:latin typeface="Baskerville Old Face" pitchFamily="18" charset="0"/>
              </a:rPr>
              <a:t>traumatica del mondo </a:t>
            </a:r>
            <a:r>
              <a:rPr lang="it-IT" sz="3200" b="1" i="1" dirty="0" smtClean="0">
                <a:solidFill>
                  <a:srgbClr val="002060"/>
                </a:solidFill>
                <a:latin typeface="Baskerville Old Face" pitchFamily="18" charset="0"/>
              </a:rPr>
              <a:t>rurale</a:t>
            </a:r>
          </a:p>
          <a:p>
            <a:pPr eaLnBrk="1" hangingPunct="1">
              <a:lnSpc>
                <a:spcPct val="150000"/>
              </a:lnSpc>
              <a:buFont typeface="Wingdings" pitchFamily="2" charset="2"/>
              <a:buChar char="Ø"/>
            </a:pPr>
            <a:r>
              <a:rPr lang="it-IT" sz="3200" b="1" i="1" dirty="0" smtClean="0">
                <a:solidFill>
                  <a:srgbClr val="002060"/>
                </a:solidFill>
                <a:latin typeface="Baskerville Old Face" pitchFamily="18" charset="0"/>
              </a:rPr>
              <a:t>Dov’era </a:t>
            </a:r>
            <a:r>
              <a:rPr lang="it-IT" sz="3200" b="1" i="1" dirty="0">
                <a:solidFill>
                  <a:srgbClr val="002060"/>
                </a:solidFill>
                <a:latin typeface="Baskerville Old Face" pitchFamily="18" charset="0"/>
              </a:rPr>
              <a:t>e </a:t>
            </a:r>
            <a:r>
              <a:rPr lang="it-IT" sz="3200" b="1" i="1" dirty="0" smtClean="0">
                <a:solidFill>
                  <a:srgbClr val="002060"/>
                </a:solidFill>
                <a:latin typeface="Baskerville Old Face" pitchFamily="18" charset="0"/>
              </a:rPr>
              <a:t>com’era discutibile</a:t>
            </a:r>
          </a:p>
          <a:p>
            <a:pPr eaLnBrk="1" hangingPunct="1">
              <a:lnSpc>
                <a:spcPct val="150000"/>
              </a:lnSpc>
              <a:buFont typeface="Wingdings" pitchFamily="2" charset="2"/>
              <a:buChar char="Ø"/>
            </a:pPr>
            <a:r>
              <a:rPr lang="it-IT" sz="3200" b="1" i="1" dirty="0" smtClean="0">
                <a:solidFill>
                  <a:srgbClr val="002060"/>
                </a:solidFill>
                <a:latin typeface="Baskerville Old Face" pitchFamily="18" charset="0"/>
              </a:rPr>
              <a:t>Scarsa qualità progettuale</a:t>
            </a:r>
          </a:p>
          <a:p>
            <a:pPr eaLnBrk="1" hangingPunct="1">
              <a:lnSpc>
                <a:spcPct val="150000"/>
              </a:lnSpc>
              <a:buFont typeface="Wingdings" pitchFamily="2" charset="2"/>
              <a:buChar char="Ø"/>
            </a:pPr>
            <a:r>
              <a:rPr lang="it-IT" sz="3200" b="1" i="1" dirty="0" err="1" smtClean="0">
                <a:solidFill>
                  <a:srgbClr val="002060"/>
                </a:solidFill>
                <a:latin typeface="Baskerville Old Face" pitchFamily="18" charset="0"/>
              </a:rPr>
              <a:t>Fasin</a:t>
            </a:r>
            <a:r>
              <a:rPr lang="it-IT" sz="3200" b="1" i="1" dirty="0" smtClean="0">
                <a:solidFill>
                  <a:srgbClr val="002060"/>
                </a:solidFill>
                <a:latin typeface="Baskerville Old Face" pitchFamily="18" charset="0"/>
              </a:rPr>
              <a:t> </a:t>
            </a:r>
            <a:r>
              <a:rPr lang="it-IT" sz="3200" b="1" i="1" dirty="0">
                <a:solidFill>
                  <a:srgbClr val="002060"/>
                </a:solidFill>
                <a:latin typeface="Baskerville Old Face" pitchFamily="18" charset="0"/>
              </a:rPr>
              <a:t>di </a:t>
            </a:r>
            <a:r>
              <a:rPr lang="it-IT" sz="3200" b="1" i="1" dirty="0" err="1">
                <a:solidFill>
                  <a:srgbClr val="002060"/>
                </a:solidFill>
                <a:latin typeface="Baskerville Old Face" pitchFamily="18" charset="0"/>
              </a:rPr>
              <a:t>bessoi</a:t>
            </a:r>
            <a:r>
              <a:rPr lang="it-IT" sz="3200" b="1" i="1" dirty="0" smtClean="0">
                <a:solidFill>
                  <a:srgbClr val="002060"/>
                </a:solidFill>
                <a:latin typeface="Baskerville Old Face" pitchFamily="18" charset="0"/>
              </a:rPr>
              <a:t>” un non verità</a:t>
            </a:r>
          </a:p>
          <a:p>
            <a:pPr eaLnBrk="1" hangingPunct="1">
              <a:lnSpc>
                <a:spcPct val="150000"/>
              </a:lnSpc>
              <a:buFont typeface="Wingdings" pitchFamily="2" charset="2"/>
              <a:buChar char="Ø"/>
            </a:pPr>
            <a:r>
              <a:rPr lang="it-IT" sz="3200" b="1" i="1" dirty="0" smtClean="0">
                <a:solidFill>
                  <a:srgbClr val="002060"/>
                </a:solidFill>
                <a:latin typeface="Baskerville Old Face" pitchFamily="18" charset="0"/>
              </a:rPr>
              <a:t>Omologazione </a:t>
            </a:r>
            <a:r>
              <a:rPr lang="it-IT" sz="3200" b="1" i="1" dirty="0">
                <a:solidFill>
                  <a:srgbClr val="002060"/>
                </a:solidFill>
                <a:latin typeface="Baskerville Old Face" pitchFamily="18" charset="0"/>
              </a:rPr>
              <a:t>del </a:t>
            </a:r>
            <a:r>
              <a:rPr lang="it-IT" sz="3200" b="1" i="1" dirty="0" smtClean="0">
                <a:solidFill>
                  <a:srgbClr val="002060"/>
                </a:solidFill>
                <a:latin typeface="Baskerville Old Face" pitchFamily="18" charset="0"/>
              </a:rPr>
              <a:t>paesaggio</a:t>
            </a:r>
            <a:endParaRPr lang="it-IT" sz="3200" b="1" i="1" dirty="0">
              <a:solidFill>
                <a:srgbClr val="002060"/>
              </a:solidFill>
              <a:latin typeface="Baskerville Old Face" pitchFamily="18" charset="0"/>
            </a:endParaRPr>
          </a:p>
        </p:txBody>
      </p:sp>
    </p:spTree>
    <p:extLst>
      <p:ext uri="{BB962C8B-B14F-4D97-AF65-F5344CB8AC3E}">
        <p14:creationId xmlns:p14="http://schemas.microsoft.com/office/powerpoint/2010/main" val="39006407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940" name="Rectangle 52"/>
          <p:cNvSpPr>
            <a:spLocks noChangeArrowheads="1"/>
          </p:cNvSpPr>
          <p:nvPr/>
        </p:nvSpPr>
        <p:spPr bwMode="auto">
          <a:xfrm>
            <a:off x="28575" y="9198"/>
            <a:ext cx="9144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GB" sz="4400" b="1" i="1" dirty="0" smtClean="0">
                <a:solidFill>
                  <a:srgbClr val="FF0000"/>
                </a:solidFill>
                <a:latin typeface="Palatino" pitchFamily="18" charset="0"/>
              </a:rPr>
              <a:t>La </a:t>
            </a:r>
            <a:r>
              <a:rPr lang="en-GB" sz="4400" b="1" i="1" dirty="0" err="1" smtClean="0">
                <a:solidFill>
                  <a:srgbClr val="FF0000"/>
                </a:solidFill>
                <a:latin typeface="Palatino" pitchFamily="18" charset="0"/>
              </a:rPr>
              <a:t>ricostruzione</a:t>
            </a:r>
            <a:r>
              <a:rPr lang="en-GB" sz="4400" b="1" i="1" dirty="0" smtClean="0">
                <a:solidFill>
                  <a:srgbClr val="FF0000"/>
                </a:solidFill>
                <a:latin typeface="Palatino" pitchFamily="18" charset="0"/>
              </a:rPr>
              <a:t> dal basso,</a:t>
            </a:r>
          </a:p>
          <a:p>
            <a:pPr algn="ctr"/>
            <a:r>
              <a:rPr lang="en-GB" sz="4400" b="1" i="1" dirty="0" err="1" smtClean="0">
                <a:solidFill>
                  <a:srgbClr val="FF0000"/>
                </a:solidFill>
                <a:latin typeface="Palatino" pitchFamily="18" charset="0"/>
              </a:rPr>
              <a:t>il</a:t>
            </a:r>
            <a:r>
              <a:rPr lang="en-GB" sz="4400" b="1" i="1" dirty="0" smtClean="0">
                <a:solidFill>
                  <a:srgbClr val="FF0000"/>
                </a:solidFill>
                <a:latin typeface="Palatino" pitchFamily="18" charset="0"/>
              </a:rPr>
              <a:t> </a:t>
            </a:r>
            <a:r>
              <a:rPr lang="en-GB" sz="4400" b="1" i="1" dirty="0" err="1" smtClean="0">
                <a:solidFill>
                  <a:srgbClr val="FF0000"/>
                </a:solidFill>
                <a:latin typeface="Palatino" pitchFamily="18" charset="0"/>
              </a:rPr>
              <a:t>movimento</a:t>
            </a:r>
            <a:r>
              <a:rPr lang="en-GB" sz="4400" b="1" i="1" dirty="0" smtClean="0">
                <a:solidFill>
                  <a:srgbClr val="FF0000"/>
                </a:solidFill>
                <a:latin typeface="Palatino" pitchFamily="18" charset="0"/>
              </a:rPr>
              <a:t> </a:t>
            </a:r>
            <a:r>
              <a:rPr lang="en-GB" sz="4400" b="1" i="1" dirty="0" err="1" smtClean="0">
                <a:solidFill>
                  <a:srgbClr val="FF0000"/>
                </a:solidFill>
                <a:latin typeface="Palatino" pitchFamily="18" charset="0"/>
              </a:rPr>
              <a:t>popolare</a:t>
            </a:r>
            <a:r>
              <a:rPr lang="en-GB" sz="4400" b="1" i="1" dirty="0" smtClean="0">
                <a:solidFill>
                  <a:srgbClr val="FF0000"/>
                </a:solidFill>
                <a:latin typeface="Palatino" pitchFamily="18" charset="0"/>
              </a:rPr>
              <a:t> di base,</a:t>
            </a:r>
          </a:p>
          <a:p>
            <a:pPr algn="ctr"/>
            <a:r>
              <a:rPr lang="en-GB" sz="4400" b="1" i="1" dirty="0" err="1" smtClean="0">
                <a:solidFill>
                  <a:srgbClr val="FF0000"/>
                </a:solidFill>
                <a:latin typeface="Palatino" pitchFamily="18" charset="0"/>
              </a:rPr>
              <a:t>l’Università</a:t>
            </a:r>
            <a:endParaRPr lang="en-GB" sz="4400" i="1" dirty="0">
              <a:solidFill>
                <a:srgbClr val="FF0000"/>
              </a:solidFill>
              <a:latin typeface="Palatino" pitchFamily="18" charset="0"/>
            </a:endParaRPr>
          </a:p>
        </p:txBody>
      </p:sp>
      <p:pic>
        <p:nvPicPr>
          <p:cNvPr id="5" name="Immagine 4"/>
          <p:cNvPicPr>
            <a:picLocks noChangeAspect="1"/>
          </p:cNvPicPr>
          <p:nvPr/>
        </p:nvPicPr>
        <p:blipFill>
          <a:blip r:embed="rId2"/>
          <a:stretch>
            <a:fillRect/>
          </a:stretch>
        </p:blipFill>
        <p:spPr>
          <a:xfrm>
            <a:off x="1331640" y="2348880"/>
            <a:ext cx="6480720" cy="4298878"/>
          </a:xfrm>
          <a:prstGeom prst="rect">
            <a:avLst/>
          </a:prstGeom>
        </p:spPr>
      </p:pic>
    </p:spTree>
    <p:extLst>
      <p:ext uri="{BB962C8B-B14F-4D97-AF65-F5344CB8AC3E}">
        <p14:creationId xmlns:p14="http://schemas.microsoft.com/office/powerpoint/2010/main" val="2944374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89905" y="116632"/>
            <a:ext cx="8774583"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4400" b="1" i="1" dirty="0" smtClean="0">
                <a:solidFill>
                  <a:srgbClr val="FF0000"/>
                </a:solidFill>
                <a:latin typeface="Baskerville Old Face" pitchFamily="18" charset="0"/>
              </a:rPr>
              <a:t>Le forme organizzative:</a:t>
            </a:r>
            <a:endParaRPr lang="it-IT" sz="4400" b="1" i="1" dirty="0">
              <a:solidFill>
                <a:srgbClr val="FF0000"/>
              </a:solidFill>
              <a:latin typeface="Baskerville Old Face" pitchFamily="18" charset="0"/>
            </a:endParaRPr>
          </a:p>
          <a:p>
            <a:pPr eaLnBrk="1" hangingPunct="1"/>
            <a:endParaRPr lang="it-IT" sz="3200" b="1" i="1" dirty="0">
              <a:solidFill>
                <a:srgbClr val="002060"/>
              </a:solidFill>
              <a:latin typeface="Baskerville Old Face" pitchFamily="18" charset="0"/>
            </a:endParaRPr>
          </a:p>
          <a:p>
            <a:pPr eaLnBrk="1" hangingPunct="1">
              <a:buFont typeface="Wingdings" pitchFamily="2" charset="2"/>
              <a:buChar char="Ø"/>
            </a:pPr>
            <a:r>
              <a:rPr lang="it-IT" sz="3200" b="1" i="1" dirty="0" smtClean="0">
                <a:solidFill>
                  <a:srgbClr val="002060"/>
                </a:solidFill>
                <a:latin typeface="Baskerville Old Face" pitchFamily="18" charset="0"/>
              </a:rPr>
              <a:t>I </a:t>
            </a:r>
            <a:r>
              <a:rPr lang="it-IT" sz="3200" b="1" i="1" dirty="0">
                <a:solidFill>
                  <a:srgbClr val="002060"/>
                </a:solidFill>
                <a:latin typeface="Baskerville Old Face" pitchFamily="18" charset="0"/>
              </a:rPr>
              <a:t>Comitati delle tendopoli</a:t>
            </a:r>
            <a:r>
              <a:rPr lang="it-IT" sz="3200" b="1" i="1" dirty="0" smtClean="0">
                <a:solidFill>
                  <a:srgbClr val="002060"/>
                </a:solidFill>
                <a:latin typeface="Baskerville Old Face" pitchFamily="18" charset="0"/>
              </a:rPr>
              <a:t>;</a:t>
            </a:r>
          </a:p>
          <a:p>
            <a:pPr eaLnBrk="1" hangingPunct="1">
              <a:buFont typeface="Wingdings" pitchFamily="2" charset="2"/>
              <a:buChar char="Ø"/>
            </a:pPr>
            <a:endParaRPr lang="it-IT" sz="3200" b="1" i="1" dirty="0">
              <a:solidFill>
                <a:srgbClr val="002060"/>
              </a:solidFill>
              <a:latin typeface="Baskerville Old Face" pitchFamily="18" charset="0"/>
            </a:endParaRPr>
          </a:p>
          <a:p>
            <a:pPr eaLnBrk="1" hangingPunct="1">
              <a:buFont typeface="Wingdings" pitchFamily="2" charset="2"/>
              <a:buChar char="Ø"/>
            </a:pPr>
            <a:r>
              <a:rPr lang="it-IT" sz="3200" b="1" i="1" dirty="0" smtClean="0">
                <a:solidFill>
                  <a:srgbClr val="002060"/>
                </a:solidFill>
                <a:latin typeface="Baskerville Old Face" pitchFamily="18" charset="0"/>
              </a:rPr>
              <a:t> </a:t>
            </a:r>
            <a:r>
              <a:rPr lang="it-IT" sz="3200" b="1" i="1" dirty="0">
                <a:solidFill>
                  <a:srgbClr val="002060"/>
                </a:solidFill>
                <a:latin typeface="Baskerville Old Face" pitchFamily="18" charset="0"/>
              </a:rPr>
              <a:t>Il Comitato di coordinamento delle tendopoli </a:t>
            </a:r>
            <a:r>
              <a:rPr lang="it-IT" sz="3200" b="1" i="1" dirty="0" smtClean="0">
                <a:solidFill>
                  <a:srgbClr val="002060"/>
                </a:solidFill>
                <a:latin typeface="Baskerville Old Face" pitchFamily="18" charset="0"/>
              </a:rPr>
              <a:t>	(maggio-settembre1976);</a:t>
            </a:r>
          </a:p>
          <a:p>
            <a:pPr eaLnBrk="1" hangingPunct="1">
              <a:buFont typeface="Wingdings" pitchFamily="2" charset="2"/>
              <a:buChar char="Ø"/>
            </a:pPr>
            <a:endParaRPr lang="it-IT" sz="3200" b="1" i="1" dirty="0">
              <a:solidFill>
                <a:srgbClr val="002060"/>
              </a:solidFill>
              <a:latin typeface="Baskerville Old Face" pitchFamily="18" charset="0"/>
            </a:endParaRPr>
          </a:p>
          <a:p>
            <a:pPr eaLnBrk="1" hangingPunct="1">
              <a:buFont typeface="Wingdings" pitchFamily="2" charset="2"/>
              <a:buChar char="Ø"/>
            </a:pPr>
            <a:r>
              <a:rPr lang="it-IT" sz="3200" b="1" i="1" dirty="0" smtClean="0">
                <a:solidFill>
                  <a:srgbClr val="002060"/>
                </a:solidFill>
                <a:latin typeface="Baskerville Old Face" pitchFamily="18" charset="0"/>
              </a:rPr>
              <a:t>I </a:t>
            </a:r>
            <a:r>
              <a:rPr lang="it-IT" sz="3200" b="1" i="1" dirty="0">
                <a:solidFill>
                  <a:srgbClr val="002060"/>
                </a:solidFill>
                <a:latin typeface="Baskerville Old Face" pitchFamily="18" charset="0"/>
              </a:rPr>
              <a:t>“paesi” nell’esodo</a:t>
            </a:r>
            <a:r>
              <a:rPr lang="it-IT" sz="3200" b="1" i="1" dirty="0" smtClean="0">
                <a:solidFill>
                  <a:srgbClr val="002060"/>
                </a:solidFill>
                <a:latin typeface="Baskerville Old Face" pitchFamily="18" charset="0"/>
              </a:rPr>
              <a:t>;</a:t>
            </a:r>
          </a:p>
          <a:p>
            <a:pPr eaLnBrk="1" hangingPunct="1">
              <a:buFont typeface="Wingdings" pitchFamily="2" charset="2"/>
              <a:buChar char="Ø"/>
            </a:pPr>
            <a:endParaRPr lang="it-IT" sz="3200" b="1" i="1" dirty="0">
              <a:solidFill>
                <a:srgbClr val="002060"/>
              </a:solidFill>
              <a:latin typeface="Baskerville Old Face" pitchFamily="18" charset="0"/>
            </a:endParaRPr>
          </a:p>
          <a:p>
            <a:pPr eaLnBrk="1" hangingPunct="1">
              <a:buFont typeface="Wingdings" pitchFamily="2" charset="2"/>
              <a:buChar char="Ø"/>
            </a:pPr>
            <a:r>
              <a:rPr lang="it-IT" sz="3200" b="1" i="1" dirty="0" smtClean="0">
                <a:solidFill>
                  <a:srgbClr val="002060"/>
                </a:solidFill>
                <a:latin typeface="Baskerville Old Face" pitchFamily="18" charset="0"/>
              </a:rPr>
              <a:t>Il </a:t>
            </a:r>
            <a:r>
              <a:rPr lang="it-IT" sz="3200" b="1" i="1" dirty="0">
                <a:solidFill>
                  <a:srgbClr val="002060"/>
                </a:solidFill>
                <a:latin typeface="Baskerville Old Face" pitchFamily="18" charset="0"/>
              </a:rPr>
              <a:t>comitati di Coordinamento dei Paesi </a:t>
            </a:r>
            <a:endParaRPr lang="it-IT" sz="3200" b="1" i="1" dirty="0" smtClean="0">
              <a:solidFill>
                <a:srgbClr val="002060"/>
              </a:solidFill>
              <a:latin typeface="Baskerville Old Face" pitchFamily="18" charset="0"/>
            </a:endParaRPr>
          </a:p>
          <a:p>
            <a:pPr eaLnBrk="1" hangingPunct="1"/>
            <a:r>
              <a:rPr lang="it-IT" sz="3200" b="1" i="1" dirty="0" smtClean="0">
                <a:solidFill>
                  <a:srgbClr val="002060"/>
                </a:solidFill>
                <a:latin typeface="Baskerville Old Face" pitchFamily="18" charset="0"/>
              </a:rPr>
              <a:t>	terremotati</a:t>
            </a:r>
            <a:r>
              <a:rPr lang="it-IT" sz="3200" b="1" i="1" dirty="0">
                <a:solidFill>
                  <a:srgbClr val="002060"/>
                </a:solidFill>
                <a:latin typeface="Baskerville Old Face" pitchFamily="18" charset="0"/>
              </a:rPr>
              <a:t>.</a:t>
            </a:r>
          </a:p>
        </p:txBody>
      </p:sp>
    </p:spTree>
    <p:extLst>
      <p:ext uri="{BB962C8B-B14F-4D97-AF65-F5344CB8AC3E}">
        <p14:creationId xmlns:p14="http://schemas.microsoft.com/office/powerpoint/2010/main" val="42606297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1520" y="1360190"/>
            <a:ext cx="3848993" cy="4064537"/>
          </a:xfrm>
          <a:prstGeom prst="rect">
            <a:avLst/>
          </a:prstGeom>
        </p:spPr>
      </p:pic>
      <p:pic>
        <p:nvPicPr>
          <p:cNvPr id="3" name="Immagine 2"/>
          <p:cNvPicPr>
            <a:picLocks noChangeAspect="1"/>
          </p:cNvPicPr>
          <p:nvPr/>
        </p:nvPicPr>
        <p:blipFill>
          <a:blip r:embed="rId3"/>
          <a:stretch>
            <a:fillRect/>
          </a:stretch>
        </p:blipFill>
        <p:spPr>
          <a:xfrm>
            <a:off x="4932040" y="1340768"/>
            <a:ext cx="3960440" cy="4037156"/>
          </a:xfrm>
          <a:prstGeom prst="rect">
            <a:avLst/>
          </a:prstGeom>
        </p:spPr>
      </p:pic>
    </p:spTree>
    <p:extLst>
      <p:ext uri="{BB962C8B-B14F-4D97-AF65-F5344CB8AC3E}">
        <p14:creationId xmlns:p14="http://schemas.microsoft.com/office/powerpoint/2010/main" val="38236609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ura_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236538"/>
            <a:ext cx="8286750"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645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1560" y="620688"/>
            <a:ext cx="3894015" cy="584775"/>
          </a:xfrm>
          <a:prstGeom prst="rect">
            <a:avLst/>
          </a:prstGeom>
        </p:spPr>
        <p:txBody>
          <a:bodyPr wrap="none">
            <a:spAutoFit/>
          </a:bodyPr>
          <a:lstStyle/>
          <a:p>
            <a:r>
              <a:rPr lang="it-IT" sz="3200" b="1" i="1" dirty="0" smtClean="0">
                <a:solidFill>
                  <a:srgbClr val="FF0000"/>
                </a:solidFill>
              </a:rPr>
              <a:t>Una idea nata da ...</a:t>
            </a:r>
            <a:endParaRPr lang="it-IT" sz="3200" b="1" i="1" dirty="0">
              <a:solidFill>
                <a:srgbClr val="FF0000"/>
              </a:solidFill>
            </a:endParaRPr>
          </a:p>
        </p:txBody>
      </p:sp>
      <p:pic>
        <p:nvPicPr>
          <p:cNvPr id="3" name="Immagine 2"/>
          <p:cNvPicPr>
            <a:picLocks noChangeAspect="1"/>
          </p:cNvPicPr>
          <p:nvPr/>
        </p:nvPicPr>
        <p:blipFill>
          <a:blip r:embed="rId2"/>
          <a:stretch>
            <a:fillRect/>
          </a:stretch>
        </p:blipFill>
        <p:spPr>
          <a:xfrm>
            <a:off x="323527" y="1340768"/>
            <a:ext cx="2832315" cy="4248472"/>
          </a:xfrm>
          <a:prstGeom prst="rect">
            <a:avLst/>
          </a:prstGeom>
        </p:spPr>
      </p:pic>
      <p:pic>
        <p:nvPicPr>
          <p:cNvPr id="4" name="Immagine 3"/>
          <p:cNvPicPr>
            <a:picLocks noChangeAspect="1"/>
          </p:cNvPicPr>
          <p:nvPr/>
        </p:nvPicPr>
        <p:blipFill>
          <a:blip r:embed="rId3"/>
          <a:stretch>
            <a:fillRect/>
          </a:stretch>
        </p:blipFill>
        <p:spPr>
          <a:xfrm>
            <a:off x="3419872" y="3479296"/>
            <a:ext cx="3168352" cy="2109944"/>
          </a:xfrm>
          <a:prstGeom prst="rect">
            <a:avLst/>
          </a:prstGeom>
        </p:spPr>
      </p:pic>
      <p:pic>
        <p:nvPicPr>
          <p:cNvPr id="5" name="Immagine 4"/>
          <p:cNvPicPr>
            <a:picLocks noChangeAspect="1"/>
          </p:cNvPicPr>
          <p:nvPr/>
        </p:nvPicPr>
        <p:blipFill>
          <a:blip r:embed="rId4"/>
          <a:stretch>
            <a:fillRect/>
          </a:stretch>
        </p:blipFill>
        <p:spPr>
          <a:xfrm>
            <a:off x="4860032" y="44624"/>
            <a:ext cx="2232248" cy="3281051"/>
          </a:xfrm>
          <a:prstGeom prst="rect">
            <a:avLst/>
          </a:prstGeom>
        </p:spPr>
      </p:pic>
    </p:spTree>
    <p:extLst>
      <p:ext uri="{BB962C8B-B14F-4D97-AF65-F5344CB8AC3E}">
        <p14:creationId xmlns:p14="http://schemas.microsoft.com/office/powerpoint/2010/main" val="97774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82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4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5" descr="tendopo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32" y="173832"/>
            <a:ext cx="3941846" cy="261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4"/>
          <p:cNvSpPr txBox="1">
            <a:spLocks noChangeArrowheads="1"/>
          </p:cNvSpPr>
          <p:nvPr/>
        </p:nvSpPr>
        <p:spPr bwMode="auto">
          <a:xfrm>
            <a:off x="148432" y="2210596"/>
            <a:ext cx="31994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it-IT" sz="3200" b="1" dirty="0" smtClean="0">
                <a:solidFill>
                  <a:srgbClr val="FF0000"/>
                </a:solidFill>
                <a:latin typeface="Palatino" pitchFamily="18" charset="0"/>
              </a:rPr>
              <a:t>L’Aquila 2009</a:t>
            </a:r>
            <a:endParaRPr lang="it-IT" sz="3200" b="1" dirty="0">
              <a:solidFill>
                <a:srgbClr val="FF0000"/>
              </a:solidFill>
              <a:latin typeface="Palatino" pitchFamily="18" charset="0"/>
            </a:endParaRPr>
          </a:p>
        </p:txBody>
      </p:sp>
      <p:pic>
        <p:nvPicPr>
          <p:cNvPr id="2" name="Immagine 1"/>
          <p:cNvPicPr>
            <a:picLocks noChangeAspect="1"/>
          </p:cNvPicPr>
          <p:nvPr/>
        </p:nvPicPr>
        <p:blipFill>
          <a:blip r:embed="rId4"/>
          <a:stretch>
            <a:fillRect/>
          </a:stretch>
        </p:blipFill>
        <p:spPr>
          <a:xfrm>
            <a:off x="4572000" y="152698"/>
            <a:ext cx="3816424" cy="2647775"/>
          </a:xfrm>
          <a:prstGeom prst="rect">
            <a:avLst/>
          </a:prstGeom>
        </p:spPr>
      </p:pic>
      <p:sp>
        <p:nvSpPr>
          <p:cNvPr id="8" name="Text Box 6"/>
          <p:cNvSpPr txBox="1">
            <a:spLocks noChangeArrowheads="1"/>
          </p:cNvSpPr>
          <p:nvPr/>
        </p:nvSpPr>
        <p:spPr bwMode="auto">
          <a:xfrm>
            <a:off x="4693444" y="2196700"/>
            <a:ext cx="25908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it-IT" sz="3200" b="1" dirty="0" smtClean="0">
                <a:solidFill>
                  <a:srgbClr val="FF0000"/>
                </a:solidFill>
                <a:latin typeface="Palatino" pitchFamily="18" charset="0"/>
              </a:rPr>
              <a:t>Belice 1968</a:t>
            </a:r>
            <a:endParaRPr lang="it-IT" sz="3200" b="1" dirty="0">
              <a:solidFill>
                <a:srgbClr val="FF0000"/>
              </a:solidFill>
              <a:latin typeface="Palatino" pitchFamily="18" charset="0"/>
            </a:endParaRPr>
          </a:p>
        </p:txBody>
      </p:sp>
      <p:pic>
        <p:nvPicPr>
          <p:cNvPr id="3" name="Immagine 2"/>
          <p:cNvPicPr>
            <a:picLocks noChangeAspect="1"/>
          </p:cNvPicPr>
          <p:nvPr/>
        </p:nvPicPr>
        <p:blipFill>
          <a:blip r:embed="rId5"/>
          <a:stretch>
            <a:fillRect/>
          </a:stretch>
        </p:blipFill>
        <p:spPr>
          <a:xfrm>
            <a:off x="148432" y="3527847"/>
            <a:ext cx="3847504" cy="2892019"/>
          </a:xfrm>
          <a:prstGeom prst="rect">
            <a:avLst/>
          </a:prstGeom>
        </p:spPr>
      </p:pic>
      <p:sp>
        <p:nvSpPr>
          <p:cNvPr id="10" name="Text Box 4"/>
          <p:cNvSpPr txBox="1">
            <a:spLocks noChangeArrowheads="1"/>
          </p:cNvSpPr>
          <p:nvPr/>
        </p:nvSpPr>
        <p:spPr bwMode="auto">
          <a:xfrm>
            <a:off x="1718015" y="5835091"/>
            <a:ext cx="23722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it-IT" sz="3200" b="1" dirty="0" smtClean="0">
                <a:solidFill>
                  <a:srgbClr val="FF0000"/>
                </a:solidFill>
                <a:latin typeface="Palatino" pitchFamily="18" charset="0"/>
              </a:rPr>
              <a:t>Irpinia 1980</a:t>
            </a:r>
            <a:endParaRPr lang="it-IT" sz="3200" b="1" dirty="0">
              <a:solidFill>
                <a:srgbClr val="FF0000"/>
              </a:solidFill>
              <a:latin typeface="Palatino" pitchFamily="18" charset="0"/>
            </a:endParaRPr>
          </a:p>
        </p:txBody>
      </p:sp>
      <p:pic>
        <p:nvPicPr>
          <p:cNvPr id="4" name="Immagine 3"/>
          <p:cNvPicPr>
            <a:picLocks noChangeAspect="1"/>
          </p:cNvPicPr>
          <p:nvPr/>
        </p:nvPicPr>
        <p:blipFill rotWithShape="1">
          <a:blip r:embed="rId6"/>
          <a:srcRect t="31600" r="7714"/>
          <a:stretch/>
        </p:blipFill>
        <p:spPr>
          <a:xfrm>
            <a:off x="4475504" y="3906259"/>
            <a:ext cx="4344967" cy="2418976"/>
          </a:xfrm>
          <a:prstGeom prst="rect">
            <a:avLst/>
          </a:prstGeom>
        </p:spPr>
      </p:pic>
      <p:sp>
        <p:nvSpPr>
          <p:cNvPr id="12" name="Text Box 3"/>
          <p:cNvSpPr txBox="1">
            <a:spLocks noChangeArrowheads="1"/>
          </p:cNvSpPr>
          <p:nvPr/>
        </p:nvSpPr>
        <p:spPr bwMode="auto">
          <a:xfrm>
            <a:off x="6300192" y="5808739"/>
            <a:ext cx="33131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it-IT" sz="3200" b="1" dirty="0" smtClean="0">
                <a:solidFill>
                  <a:srgbClr val="FF0000"/>
                </a:solidFill>
                <a:latin typeface="Palatino" pitchFamily="18" charset="0"/>
              </a:rPr>
              <a:t>Messina 1908</a:t>
            </a:r>
            <a:endParaRPr lang="it-IT" sz="3200" b="1" dirty="0">
              <a:solidFill>
                <a:srgbClr val="FF0000"/>
              </a:solidFill>
              <a:latin typeface="Palatino" pitchFamily="18" charset="0"/>
            </a:endParaRPr>
          </a:p>
        </p:txBody>
      </p:sp>
    </p:spTree>
    <p:extLst>
      <p:ext uri="{BB962C8B-B14F-4D97-AF65-F5344CB8AC3E}">
        <p14:creationId xmlns:p14="http://schemas.microsoft.com/office/powerpoint/2010/main" val="32877626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89905" y="116632"/>
            <a:ext cx="8774583"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4400" b="1" i="1" dirty="0" smtClean="0">
                <a:solidFill>
                  <a:srgbClr val="FF0000"/>
                </a:solidFill>
                <a:latin typeface="Baskerville Old Face" pitchFamily="18" charset="0"/>
              </a:rPr>
              <a:t>Gli attori:</a:t>
            </a:r>
            <a:endParaRPr lang="it-IT" sz="4400" b="1" i="1" dirty="0">
              <a:solidFill>
                <a:srgbClr val="FF0000"/>
              </a:solidFill>
              <a:latin typeface="Baskerville Old Face" pitchFamily="18" charset="0"/>
            </a:endParaRPr>
          </a:p>
          <a:p>
            <a:pPr eaLnBrk="1" hangingPunct="1"/>
            <a:endParaRPr lang="it-IT" sz="3200" b="1" i="1" dirty="0">
              <a:solidFill>
                <a:srgbClr val="002060"/>
              </a:solidFill>
              <a:latin typeface="Baskerville Old Face" pitchFamily="18" charset="0"/>
            </a:endParaRPr>
          </a:p>
          <a:p>
            <a:pPr eaLnBrk="1" hangingPunct="1">
              <a:buFont typeface="Wingdings" pitchFamily="2" charset="2"/>
              <a:buChar char="Ø"/>
            </a:pPr>
            <a:r>
              <a:rPr lang="it-IT" sz="3200" b="1" i="1" dirty="0" smtClean="0">
                <a:solidFill>
                  <a:srgbClr val="002060"/>
                </a:solidFill>
                <a:latin typeface="Baskerville Old Face" pitchFamily="18" charset="0"/>
              </a:rPr>
              <a:t>La popolazione</a:t>
            </a:r>
            <a:r>
              <a:rPr lang="it-IT" sz="3200" b="1" i="1" dirty="0">
                <a:solidFill>
                  <a:srgbClr val="002060"/>
                </a:solidFill>
                <a:latin typeface="Baskerville Old Face" pitchFamily="18" charset="0"/>
              </a:rPr>
              <a:t>;</a:t>
            </a:r>
            <a:endParaRPr lang="it-IT" sz="3200" b="1" i="1" dirty="0" smtClean="0">
              <a:solidFill>
                <a:srgbClr val="002060"/>
              </a:solidFill>
              <a:latin typeface="Baskerville Old Face" pitchFamily="18" charset="0"/>
            </a:endParaRPr>
          </a:p>
          <a:p>
            <a:pPr eaLnBrk="1" hangingPunct="1">
              <a:buFont typeface="Wingdings" pitchFamily="2" charset="2"/>
              <a:buChar char="Ø"/>
            </a:pPr>
            <a:endParaRPr lang="it-IT" sz="3200" b="1" i="1" dirty="0">
              <a:solidFill>
                <a:srgbClr val="002060"/>
              </a:solidFill>
              <a:latin typeface="Baskerville Old Face" pitchFamily="18" charset="0"/>
            </a:endParaRPr>
          </a:p>
          <a:p>
            <a:pPr eaLnBrk="1" hangingPunct="1">
              <a:buFont typeface="Wingdings" pitchFamily="2" charset="2"/>
              <a:buChar char="Ø"/>
            </a:pPr>
            <a:r>
              <a:rPr lang="it-IT" sz="3200" b="1" i="1" dirty="0">
                <a:solidFill>
                  <a:srgbClr val="002060"/>
                </a:solidFill>
                <a:latin typeface="Baskerville Old Face" pitchFamily="18" charset="0"/>
              </a:rPr>
              <a:t> </a:t>
            </a:r>
            <a:r>
              <a:rPr lang="it-IT" sz="3200" b="1" i="1" dirty="0" smtClean="0">
                <a:solidFill>
                  <a:srgbClr val="FF0000"/>
                </a:solidFill>
                <a:latin typeface="Baskerville Old Face" pitchFamily="18" charset="0"/>
              </a:rPr>
              <a:t>La </a:t>
            </a:r>
            <a:r>
              <a:rPr lang="it-IT" sz="3200" b="1" i="1" dirty="0">
                <a:solidFill>
                  <a:srgbClr val="FF0000"/>
                </a:solidFill>
                <a:latin typeface="Baskerville Old Face" pitchFamily="18" charset="0"/>
              </a:rPr>
              <a:t>Chiesa friulana con il suo vescovo Alfredo </a:t>
            </a:r>
            <a:r>
              <a:rPr lang="it-IT" sz="3200" b="1" i="1" dirty="0" smtClean="0">
                <a:solidFill>
                  <a:srgbClr val="FF0000"/>
                </a:solidFill>
                <a:latin typeface="Baskerville Old Face" pitchFamily="18" charset="0"/>
              </a:rPr>
              <a:t>	Battisti</a:t>
            </a:r>
            <a:r>
              <a:rPr lang="it-IT" sz="3200" b="1" i="1" dirty="0">
                <a:solidFill>
                  <a:srgbClr val="FF0000"/>
                </a:solidFill>
                <a:latin typeface="Baskerville Old Face" pitchFamily="18" charset="0"/>
              </a:rPr>
              <a:t>;</a:t>
            </a:r>
            <a:endParaRPr lang="it-IT" sz="3200" b="1" i="1" dirty="0" smtClean="0">
              <a:solidFill>
                <a:srgbClr val="FF0000"/>
              </a:solidFill>
              <a:latin typeface="Baskerville Old Face" pitchFamily="18" charset="0"/>
            </a:endParaRPr>
          </a:p>
          <a:p>
            <a:pPr eaLnBrk="1" hangingPunct="1">
              <a:buFont typeface="Wingdings" pitchFamily="2" charset="2"/>
              <a:buChar char="Ø"/>
            </a:pPr>
            <a:endParaRPr lang="it-IT" sz="3200" b="1" i="1" dirty="0">
              <a:solidFill>
                <a:srgbClr val="002060"/>
              </a:solidFill>
              <a:latin typeface="Baskerville Old Face" pitchFamily="18" charset="0"/>
            </a:endParaRPr>
          </a:p>
          <a:p>
            <a:pPr eaLnBrk="1" hangingPunct="1">
              <a:buFont typeface="Wingdings" pitchFamily="2" charset="2"/>
              <a:buChar char="Ø"/>
            </a:pPr>
            <a:r>
              <a:rPr lang="it-IT" sz="3200" b="1" i="1" dirty="0" smtClean="0">
                <a:solidFill>
                  <a:srgbClr val="002060"/>
                </a:solidFill>
                <a:latin typeface="Baskerville Old Face" pitchFamily="18" charset="0"/>
              </a:rPr>
              <a:t>I sindaci </a:t>
            </a:r>
            <a:r>
              <a:rPr lang="it-IT" sz="3200" b="1" i="1" dirty="0">
                <a:solidFill>
                  <a:srgbClr val="002060"/>
                </a:solidFill>
                <a:latin typeface="Baskerville Old Face" pitchFamily="18" charset="0"/>
              </a:rPr>
              <a:t>e gli amministratori locali;</a:t>
            </a:r>
            <a:endParaRPr lang="it-IT" sz="3200" b="1" i="1" dirty="0" smtClean="0">
              <a:solidFill>
                <a:srgbClr val="002060"/>
              </a:solidFill>
              <a:latin typeface="Baskerville Old Face" pitchFamily="18" charset="0"/>
            </a:endParaRPr>
          </a:p>
          <a:p>
            <a:pPr eaLnBrk="1" hangingPunct="1">
              <a:buFont typeface="Wingdings" pitchFamily="2" charset="2"/>
              <a:buChar char="Ø"/>
            </a:pPr>
            <a:endParaRPr lang="it-IT" sz="3200" b="1" i="1" dirty="0">
              <a:solidFill>
                <a:srgbClr val="002060"/>
              </a:solidFill>
              <a:latin typeface="Baskerville Old Face" pitchFamily="18" charset="0"/>
            </a:endParaRPr>
          </a:p>
          <a:p>
            <a:pPr eaLnBrk="1" hangingPunct="1">
              <a:buFont typeface="Wingdings" pitchFamily="2" charset="2"/>
              <a:buChar char="Ø"/>
            </a:pPr>
            <a:r>
              <a:rPr lang="it-IT" sz="3200" b="1" i="1" dirty="0" smtClean="0">
                <a:solidFill>
                  <a:srgbClr val="002060"/>
                </a:solidFill>
                <a:latin typeface="Baskerville Old Face" pitchFamily="18" charset="0"/>
              </a:rPr>
              <a:t>I volontari;</a:t>
            </a:r>
          </a:p>
          <a:p>
            <a:pPr eaLnBrk="1" hangingPunct="1">
              <a:buFont typeface="Wingdings" pitchFamily="2" charset="2"/>
              <a:buChar char="Ø"/>
            </a:pPr>
            <a:endParaRPr lang="it-IT" sz="3200" b="1" i="1" dirty="0">
              <a:solidFill>
                <a:srgbClr val="002060"/>
              </a:solidFill>
              <a:latin typeface="Baskerville Old Face" pitchFamily="18" charset="0"/>
            </a:endParaRPr>
          </a:p>
          <a:p>
            <a:pPr eaLnBrk="1" hangingPunct="1">
              <a:buFont typeface="Wingdings" pitchFamily="2" charset="2"/>
              <a:buChar char="Ø"/>
            </a:pPr>
            <a:r>
              <a:rPr lang="it-IT" sz="3200" b="1" i="1" dirty="0" smtClean="0">
                <a:solidFill>
                  <a:srgbClr val="FF0000"/>
                </a:solidFill>
                <a:latin typeface="Baskerville Old Face" pitchFamily="18" charset="0"/>
              </a:rPr>
              <a:t>Il movimento per l’Università di Udine.</a:t>
            </a:r>
            <a:endParaRPr lang="it-IT" sz="3200" b="1" i="1" dirty="0">
              <a:solidFill>
                <a:srgbClr val="FF0000"/>
              </a:solidFill>
              <a:latin typeface="Baskerville Old Face" pitchFamily="18" charset="0"/>
            </a:endParaRPr>
          </a:p>
        </p:txBody>
      </p:sp>
    </p:spTree>
    <p:extLst>
      <p:ext uri="{BB962C8B-B14F-4D97-AF65-F5344CB8AC3E}">
        <p14:creationId xmlns:p14="http://schemas.microsoft.com/office/powerpoint/2010/main" val="39338562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899126" y="836712"/>
            <a:ext cx="7921346" cy="5590828"/>
          </a:xfrm>
          <a:prstGeom prst="rect">
            <a:avLst/>
          </a:prstGeom>
        </p:spPr>
      </p:pic>
    </p:spTree>
    <p:extLst>
      <p:ext uri="{BB962C8B-B14F-4D97-AF65-F5344CB8AC3E}">
        <p14:creationId xmlns:p14="http://schemas.microsoft.com/office/powerpoint/2010/main" val="35615754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1450" y="285750"/>
            <a:ext cx="8801100" cy="6286500"/>
          </a:xfrm>
          <a:prstGeom prst="rect">
            <a:avLst/>
          </a:prstGeom>
        </p:spPr>
      </p:pic>
    </p:spTree>
    <p:extLst>
      <p:ext uri="{BB962C8B-B14F-4D97-AF65-F5344CB8AC3E}">
        <p14:creationId xmlns:p14="http://schemas.microsoft.com/office/powerpoint/2010/main" val="9683332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899592" y="260648"/>
            <a:ext cx="7684305" cy="5393558"/>
          </a:xfrm>
          <a:prstGeom prst="rect">
            <a:avLst/>
          </a:prstGeom>
        </p:spPr>
      </p:pic>
    </p:spTree>
    <p:extLst>
      <p:ext uri="{BB962C8B-B14F-4D97-AF65-F5344CB8AC3E}">
        <p14:creationId xmlns:p14="http://schemas.microsoft.com/office/powerpoint/2010/main" val="6193042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8500" t="26189" r="20075" b="5178"/>
          <a:stretch/>
        </p:blipFill>
        <p:spPr>
          <a:xfrm>
            <a:off x="101627" y="1052736"/>
            <a:ext cx="8940745" cy="5616623"/>
          </a:xfrm>
          <a:prstGeom prst="rect">
            <a:avLst/>
          </a:prstGeom>
        </p:spPr>
      </p:pic>
    </p:spTree>
    <p:extLst>
      <p:ext uri="{BB962C8B-B14F-4D97-AF65-F5344CB8AC3E}">
        <p14:creationId xmlns:p14="http://schemas.microsoft.com/office/powerpoint/2010/main" val="24886662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86104" y="1196752"/>
            <a:ext cx="8913272" cy="4536504"/>
          </a:xfrm>
          <a:prstGeom prst="rect">
            <a:avLst/>
          </a:prstGeom>
        </p:spPr>
      </p:pic>
    </p:spTree>
    <p:extLst>
      <p:ext uri="{BB962C8B-B14F-4D97-AF65-F5344CB8AC3E}">
        <p14:creationId xmlns:p14="http://schemas.microsoft.com/office/powerpoint/2010/main" val="41023301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84708" y="836712"/>
            <a:ext cx="8774583"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4400" b="1" i="1" dirty="0" smtClean="0">
                <a:solidFill>
                  <a:srgbClr val="FF0000"/>
                </a:solidFill>
                <a:latin typeface="Baskerville Old Face" pitchFamily="18" charset="0"/>
              </a:rPr>
              <a:t>Gli eventi:</a:t>
            </a:r>
            <a:endParaRPr lang="it-IT" sz="4400" b="1" i="1" dirty="0">
              <a:solidFill>
                <a:srgbClr val="FF0000"/>
              </a:solidFill>
              <a:latin typeface="Baskerville Old Face" pitchFamily="18" charset="0"/>
            </a:endParaRPr>
          </a:p>
          <a:p>
            <a:pPr eaLnBrk="1" hangingPunct="1"/>
            <a:endParaRPr lang="it-IT" sz="3200" b="1" i="1" dirty="0">
              <a:solidFill>
                <a:srgbClr val="002060"/>
              </a:solidFill>
              <a:latin typeface="Baskerville Old Face" pitchFamily="18" charset="0"/>
            </a:endParaRPr>
          </a:p>
          <a:p>
            <a:pPr eaLnBrk="1" hangingPunct="1">
              <a:buFont typeface="Wingdings" pitchFamily="2" charset="2"/>
              <a:buChar char="Ø"/>
            </a:pPr>
            <a:r>
              <a:rPr lang="it-IT" sz="3200" b="1" i="1" dirty="0">
                <a:solidFill>
                  <a:srgbClr val="002060"/>
                </a:solidFill>
                <a:latin typeface="Baskerville Old Face" pitchFamily="18" charset="0"/>
              </a:rPr>
              <a:t>la manifestazione del 16 luglio 1976 a Trieste;</a:t>
            </a:r>
            <a:endParaRPr lang="it-IT" sz="3200" b="1" i="1" dirty="0" smtClean="0">
              <a:solidFill>
                <a:srgbClr val="002060"/>
              </a:solidFill>
              <a:latin typeface="Baskerville Old Face" pitchFamily="18" charset="0"/>
            </a:endParaRPr>
          </a:p>
          <a:p>
            <a:pPr eaLnBrk="1" hangingPunct="1">
              <a:buFont typeface="Wingdings" pitchFamily="2" charset="2"/>
              <a:buChar char="Ø"/>
            </a:pPr>
            <a:endParaRPr lang="it-IT" sz="3200" b="1" i="1" dirty="0">
              <a:solidFill>
                <a:srgbClr val="002060"/>
              </a:solidFill>
              <a:latin typeface="Baskerville Old Face" pitchFamily="18" charset="0"/>
            </a:endParaRPr>
          </a:p>
          <a:p>
            <a:pPr eaLnBrk="1" hangingPunct="1">
              <a:buFont typeface="Wingdings" pitchFamily="2" charset="2"/>
              <a:buChar char="Ø"/>
            </a:pPr>
            <a:r>
              <a:rPr lang="it-IT" sz="3200" b="1" i="1" dirty="0">
                <a:solidFill>
                  <a:srgbClr val="002060"/>
                </a:solidFill>
                <a:latin typeface="Baskerville Old Face" pitchFamily="18" charset="0"/>
              </a:rPr>
              <a:t> la manifestazione del 4 agosto 1976 a Gemona;</a:t>
            </a:r>
            <a:endParaRPr lang="it-IT" sz="3200" b="1" i="1" dirty="0" smtClean="0">
              <a:solidFill>
                <a:srgbClr val="002060"/>
              </a:solidFill>
              <a:latin typeface="Baskerville Old Face" pitchFamily="18" charset="0"/>
            </a:endParaRPr>
          </a:p>
          <a:p>
            <a:pPr eaLnBrk="1" hangingPunct="1">
              <a:buFont typeface="Wingdings" pitchFamily="2" charset="2"/>
              <a:buChar char="Ø"/>
            </a:pPr>
            <a:endParaRPr lang="it-IT" sz="3200" b="1" i="1" dirty="0">
              <a:solidFill>
                <a:srgbClr val="002060"/>
              </a:solidFill>
              <a:latin typeface="Baskerville Old Face" pitchFamily="18" charset="0"/>
            </a:endParaRPr>
          </a:p>
          <a:p>
            <a:pPr eaLnBrk="1" hangingPunct="1">
              <a:buFont typeface="Wingdings" pitchFamily="2" charset="2"/>
              <a:buChar char="Ø"/>
            </a:pPr>
            <a:r>
              <a:rPr lang="it-IT" sz="3200" b="1" i="1" dirty="0">
                <a:solidFill>
                  <a:srgbClr val="FF0000"/>
                </a:solidFill>
                <a:latin typeface="Baskerville Old Face" pitchFamily="18" charset="0"/>
              </a:rPr>
              <a:t>le 125.000 firme per l’università di </a:t>
            </a:r>
            <a:r>
              <a:rPr lang="it-IT" sz="3200" b="1" i="1" dirty="0" smtClean="0">
                <a:solidFill>
                  <a:srgbClr val="FF0000"/>
                </a:solidFill>
                <a:latin typeface="Baskerville Old Face" pitchFamily="18" charset="0"/>
              </a:rPr>
              <a:t>Udine</a:t>
            </a:r>
            <a:r>
              <a:rPr lang="it-IT" sz="3200" b="1" i="1" dirty="0">
                <a:solidFill>
                  <a:srgbClr val="FF0000"/>
                </a:solidFill>
                <a:latin typeface="Baskerville Old Face" pitchFamily="18" charset="0"/>
              </a:rPr>
              <a:t>.</a:t>
            </a:r>
          </a:p>
        </p:txBody>
      </p:sp>
    </p:spTree>
    <p:extLst>
      <p:ext uri="{BB962C8B-B14F-4D97-AF65-F5344CB8AC3E}">
        <p14:creationId xmlns:p14="http://schemas.microsoft.com/office/powerpoint/2010/main" val="3681510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gura_6b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236538"/>
            <a:ext cx="8286750"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0020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igura_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236538"/>
            <a:ext cx="8286750"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544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244649" y="404664"/>
            <a:ext cx="8892480" cy="7478970"/>
          </a:xfrm>
          <a:prstGeom prst="rect">
            <a:avLst/>
          </a:prstGeom>
          <a:noFill/>
          <a:ln w="9525">
            <a:noFill/>
            <a:miter lim="800000"/>
            <a:headEnd/>
            <a:tailEnd/>
          </a:ln>
          <a:effectLst/>
        </p:spPr>
        <p:txBody>
          <a:bodyPr wrap="square">
            <a:spAutoFit/>
          </a:bodyPr>
          <a:lstStyle/>
          <a:p>
            <a:pPr eaLnBrk="0" hangingPunct="0">
              <a:buFont typeface="Wingdings" panose="05000000000000000000" pitchFamily="2" charset="2"/>
              <a:buChar char="Ø"/>
              <a:defRPr/>
            </a:pPr>
            <a:r>
              <a:rPr lang="it-IT" sz="4000" b="1" dirty="0">
                <a:solidFill>
                  <a:schemeClr val="accent2">
                    <a:lumMod val="75000"/>
                  </a:schemeClr>
                </a:solidFill>
                <a:latin typeface="Times New Roman" panose="02020603050405020304" pitchFamily="18" charset="0"/>
              </a:rPr>
              <a:t> </a:t>
            </a:r>
            <a:r>
              <a:rPr lang="it-IT" sz="4000" b="1" dirty="0" smtClean="0">
                <a:solidFill>
                  <a:schemeClr val="accent2">
                    <a:lumMod val="75000"/>
                  </a:schemeClr>
                </a:solidFill>
                <a:latin typeface="Times New Roman" panose="02020603050405020304" pitchFamily="18" charset="0"/>
              </a:rPr>
              <a:t>Gli antefatti e le radici</a:t>
            </a:r>
            <a:endParaRPr lang="it-IT" sz="4000" b="1" dirty="0">
              <a:solidFill>
                <a:schemeClr val="accent2">
                  <a:lumMod val="75000"/>
                </a:schemeClr>
              </a:solidFill>
              <a:latin typeface="Times New Roman" panose="02020603050405020304" pitchFamily="18" charset="0"/>
            </a:endParaRPr>
          </a:p>
          <a:p>
            <a:pPr eaLnBrk="0" hangingPunct="0">
              <a:buFont typeface="Wingdings" panose="05000000000000000000" pitchFamily="2" charset="2"/>
              <a:buChar char="Ø"/>
              <a:defRPr/>
            </a:pPr>
            <a:endParaRPr lang="it-IT" sz="4000" b="1" dirty="0">
              <a:solidFill>
                <a:schemeClr val="accent2">
                  <a:lumMod val="75000"/>
                </a:schemeClr>
              </a:solidFill>
              <a:latin typeface="Times New Roman" panose="02020603050405020304" pitchFamily="18" charset="0"/>
            </a:endParaRPr>
          </a:p>
          <a:p>
            <a:pPr eaLnBrk="0" hangingPunct="0">
              <a:buFont typeface="Wingdings" panose="05000000000000000000" pitchFamily="2" charset="2"/>
              <a:buChar char="Ø"/>
              <a:defRPr/>
            </a:pPr>
            <a:r>
              <a:rPr lang="it-IT" sz="4000" b="1" dirty="0">
                <a:solidFill>
                  <a:schemeClr val="accent2">
                    <a:lumMod val="75000"/>
                  </a:schemeClr>
                </a:solidFill>
                <a:latin typeface="Times New Roman" panose="02020603050405020304" pitchFamily="18" charset="0"/>
              </a:rPr>
              <a:t> </a:t>
            </a:r>
            <a:r>
              <a:rPr lang="it-IT" sz="4000" b="1" dirty="0" smtClean="0">
                <a:solidFill>
                  <a:schemeClr val="accent2">
                    <a:lumMod val="75000"/>
                  </a:schemeClr>
                </a:solidFill>
                <a:latin typeface="Times New Roman" panose="02020603050405020304" pitchFamily="18" charset="0"/>
              </a:rPr>
              <a:t>Terremoto e Università di Udine</a:t>
            </a:r>
            <a:endParaRPr lang="it-IT" sz="4000" b="1" dirty="0">
              <a:solidFill>
                <a:schemeClr val="accent2">
                  <a:lumMod val="75000"/>
                </a:schemeClr>
              </a:solidFill>
              <a:latin typeface="Times New Roman" panose="02020603050405020304" pitchFamily="18" charset="0"/>
            </a:endParaRPr>
          </a:p>
          <a:p>
            <a:pPr eaLnBrk="0" hangingPunct="0">
              <a:buFont typeface="Wingdings" panose="05000000000000000000" pitchFamily="2" charset="2"/>
              <a:buChar char="Ø"/>
              <a:defRPr/>
            </a:pPr>
            <a:endParaRPr lang="it-IT" sz="4000" b="1" dirty="0">
              <a:solidFill>
                <a:schemeClr val="accent2">
                  <a:lumMod val="75000"/>
                </a:schemeClr>
              </a:solidFill>
              <a:latin typeface="Times New Roman" panose="02020603050405020304" pitchFamily="18" charset="0"/>
            </a:endParaRPr>
          </a:p>
          <a:p>
            <a:pPr eaLnBrk="0" hangingPunct="0">
              <a:buFont typeface="Wingdings" panose="05000000000000000000" pitchFamily="2" charset="2"/>
              <a:buChar char="Ø"/>
              <a:defRPr/>
            </a:pPr>
            <a:r>
              <a:rPr lang="it-IT" sz="4000" b="1" dirty="0">
                <a:solidFill>
                  <a:schemeClr val="accent2">
                    <a:lumMod val="75000"/>
                  </a:schemeClr>
                </a:solidFill>
                <a:latin typeface="Times New Roman" panose="02020603050405020304" pitchFamily="18" charset="0"/>
              </a:rPr>
              <a:t> </a:t>
            </a:r>
            <a:r>
              <a:rPr lang="it-IT" sz="4000" b="1" dirty="0" smtClean="0">
                <a:solidFill>
                  <a:schemeClr val="accent2">
                    <a:lumMod val="75000"/>
                  </a:schemeClr>
                </a:solidFill>
                <a:latin typeface="Times New Roman" panose="02020603050405020304" pitchFamily="18" charset="0"/>
              </a:rPr>
              <a:t>Il Cantiere: obiettivi e struttura</a:t>
            </a:r>
            <a:endParaRPr lang="it-IT" sz="4000" b="1" dirty="0">
              <a:solidFill>
                <a:schemeClr val="accent2">
                  <a:lumMod val="75000"/>
                </a:schemeClr>
              </a:solidFill>
              <a:latin typeface="Times New Roman" panose="02020603050405020304" pitchFamily="18" charset="0"/>
            </a:endParaRPr>
          </a:p>
          <a:p>
            <a:pPr eaLnBrk="0" hangingPunct="0">
              <a:buFont typeface="Wingdings" panose="05000000000000000000" pitchFamily="2" charset="2"/>
              <a:buChar char="Ø"/>
              <a:defRPr/>
            </a:pPr>
            <a:endParaRPr lang="it-IT" sz="4000" b="1" dirty="0">
              <a:solidFill>
                <a:schemeClr val="accent2">
                  <a:lumMod val="75000"/>
                </a:schemeClr>
              </a:solidFill>
              <a:latin typeface="Times New Roman" panose="02020603050405020304" pitchFamily="18" charset="0"/>
            </a:endParaRPr>
          </a:p>
          <a:p>
            <a:pPr eaLnBrk="0" hangingPunct="0">
              <a:buFont typeface="Wingdings" panose="05000000000000000000" pitchFamily="2" charset="2"/>
              <a:buChar char="Ø"/>
              <a:defRPr/>
            </a:pPr>
            <a:r>
              <a:rPr lang="it-IT" sz="4000" b="1" dirty="0" smtClean="0">
                <a:solidFill>
                  <a:schemeClr val="accent2">
                    <a:lumMod val="75000"/>
                  </a:schemeClr>
                </a:solidFill>
                <a:latin typeface="Times New Roman" panose="02020603050405020304" pitchFamily="18" charset="0"/>
              </a:rPr>
              <a:t> Le Officine: lo stato dell’arte</a:t>
            </a:r>
          </a:p>
          <a:p>
            <a:pPr eaLnBrk="0" hangingPunct="0">
              <a:buFont typeface="Wingdings" panose="05000000000000000000" pitchFamily="2" charset="2"/>
              <a:buChar char="Ø"/>
              <a:defRPr/>
            </a:pPr>
            <a:endParaRPr lang="it-IT" sz="4000" b="1" dirty="0">
              <a:solidFill>
                <a:schemeClr val="accent2">
                  <a:lumMod val="75000"/>
                </a:schemeClr>
              </a:solidFill>
              <a:latin typeface="Times New Roman" panose="02020603050405020304" pitchFamily="18" charset="0"/>
            </a:endParaRPr>
          </a:p>
          <a:p>
            <a:pPr eaLnBrk="0" hangingPunct="0">
              <a:buFont typeface="Wingdings" panose="05000000000000000000" pitchFamily="2" charset="2"/>
              <a:buChar char="Ø"/>
              <a:defRPr/>
            </a:pPr>
            <a:r>
              <a:rPr lang="it-IT" sz="4000" b="1" dirty="0" smtClean="0">
                <a:solidFill>
                  <a:schemeClr val="accent2">
                    <a:lumMod val="75000"/>
                  </a:schemeClr>
                </a:solidFill>
                <a:latin typeface="Times New Roman" panose="02020603050405020304" pitchFamily="18" charset="0"/>
              </a:rPr>
              <a:t>Riflessioni conclusive</a:t>
            </a:r>
            <a:endParaRPr lang="it-IT" sz="4000" b="1" dirty="0">
              <a:solidFill>
                <a:schemeClr val="accent2">
                  <a:lumMod val="75000"/>
                </a:schemeClr>
              </a:solidFill>
              <a:latin typeface="Times New Roman" panose="02020603050405020304" pitchFamily="18" charset="0"/>
            </a:endParaRPr>
          </a:p>
          <a:p>
            <a:pPr eaLnBrk="0" hangingPunct="0">
              <a:buFont typeface="Wingdings" panose="05000000000000000000" pitchFamily="2" charset="2"/>
              <a:buChar char="Ø"/>
              <a:defRPr/>
            </a:pPr>
            <a:endParaRPr lang="it-IT" sz="4000" b="1" dirty="0">
              <a:solidFill>
                <a:schemeClr val="accent2">
                  <a:lumMod val="75000"/>
                </a:schemeClr>
              </a:solidFill>
              <a:latin typeface="Times New Roman" panose="02020603050405020304" pitchFamily="18" charset="0"/>
            </a:endParaRPr>
          </a:p>
          <a:p>
            <a:pPr eaLnBrk="0" hangingPunct="0">
              <a:buFont typeface="Wingdings" panose="05000000000000000000" pitchFamily="2" charset="2"/>
              <a:buChar char="Ø"/>
              <a:defRPr/>
            </a:pPr>
            <a:endParaRPr lang="it-IT" sz="4000" b="1" dirty="0">
              <a:solidFill>
                <a:schemeClr val="accent2">
                  <a:lumMod val="75000"/>
                </a:schemeClr>
              </a:solidFill>
              <a:latin typeface="Times New Roman" panose="02020603050405020304" pitchFamily="18" charset="0"/>
            </a:endParaRPr>
          </a:p>
          <a:p>
            <a:pPr eaLnBrk="0" hangingPunct="0">
              <a:buFont typeface="Wingdings" panose="05000000000000000000" pitchFamily="2" charset="2"/>
              <a:buChar char="Ø"/>
              <a:defRPr/>
            </a:pPr>
            <a:endParaRPr lang="it-IT" sz="4000" b="1" dirty="0">
              <a:solidFill>
                <a:schemeClr val="accent2">
                  <a:lumMod val="75000"/>
                </a:schemeClr>
              </a:solidFill>
              <a:latin typeface="Times New Roman" panose="02020603050405020304" pitchFamily="18" charset="0"/>
            </a:endParaRPr>
          </a:p>
        </p:txBody>
      </p:sp>
    </p:spTree>
    <p:extLst>
      <p:ext uri="{BB962C8B-B14F-4D97-AF65-F5344CB8AC3E}">
        <p14:creationId xmlns:p14="http://schemas.microsoft.com/office/powerpoint/2010/main" val="32640958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39552" y="764704"/>
            <a:ext cx="8285800" cy="5256583"/>
          </a:xfrm>
          <a:prstGeom prst="rect">
            <a:avLst/>
          </a:prstGeom>
        </p:spPr>
      </p:pic>
    </p:spTree>
    <p:extLst>
      <p:ext uri="{BB962C8B-B14F-4D97-AF65-F5344CB8AC3E}">
        <p14:creationId xmlns:p14="http://schemas.microsoft.com/office/powerpoint/2010/main" val="11732180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3568" y="764704"/>
            <a:ext cx="7776864" cy="5693866"/>
          </a:xfrm>
          <a:prstGeom prst="rect">
            <a:avLst/>
          </a:prstGeom>
        </p:spPr>
        <p:txBody>
          <a:bodyPr wrap="square">
            <a:spAutoFit/>
          </a:bodyPr>
          <a:lstStyle/>
          <a:p>
            <a:r>
              <a:rPr lang="it-IT" sz="2800" dirty="0"/>
              <a:t>Dal racconto in prima </a:t>
            </a:r>
            <a:r>
              <a:rPr lang="it-IT" sz="2800" dirty="0" smtClean="0"/>
              <a:t>persona</a:t>
            </a:r>
          </a:p>
          <a:p>
            <a:r>
              <a:rPr lang="it-IT" sz="2800" dirty="0" smtClean="0"/>
              <a:t>del </a:t>
            </a:r>
            <a:r>
              <a:rPr lang="it-IT" sz="2800" dirty="0"/>
              <a:t>prof. Tarcisio </a:t>
            </a:r>
            <a:r>
              <a:rPr lang="it-IT" sz="2800" dirty="0" err="1"/>
              <a:t>Petracco</a:t>
            </a:r>
            <a:r>
              <a:rPr lang="it-IT" sz="2800" dirty="0" smtClean="0"/>
              <a:t>:</a:t>
            </a:r>
          </a:p>
          <a:p>
            <a:endParaRPr lang="it-IT" sz="2800" dirty="0"/>
          </a:p>
          <a:p>
            <a:r>
              <a:rPr lang="it-IT" sz="2800" dirty="0"/>
              <a:t>«Il 25 maggio 1976, a Casiacco, un giovane mi vedeva fotografare dalla piazza le fenditure aperte nella montagna di Vito d’Asio, dietro la chiesa semidistrutta e le case abbattute: </a:t>
            </a:r>
            <a:endParaRPr lang="it-IT" sz="2800" dirty="0" smtClean="0"/>
          </a:p>
          <a:p>
            <a:r>
              <a:rPr lang="it-IT" sz="2800" dirty="0" smtClean="0"/>
              <a:t>“</a:t>
            </a:r>
            <a:r>
              <a:rPr lang="it-IT" sz="2800" dirty="0"/>
              <a:t>Non è lei…? Perché non continuate la raccolta delle firme</a:t>
            </a:r>
            <a:r>
              <a:rPr lang="it-IT" sz="2800" dirty="0" smtClean="0"/>
              <a:t>?”.</a:t>
            </a:r>
          </a:p>
          <a:p>
            <a:r>
              <a:rPr lang="it-IT" sz="2800" dirty="0" smtClean="0"/>
              <a:t> </a:t>
            </a:r>
            <a:r>
              <a:rPr lang="it-IT" sz="2800" dirty="0"/>
              <a:t>“Pensate a questo, voi, fra tanta devastazione?”. </a:t>
            </a:r>
            <a:endParaRPr lang="it-IT" sz="2800" dirty="0" smtClean="0"/>
          </a:p>
          <a:p>
            <a:r>
              <a:rPr lang="it-IT" sz="2800" dirty="0" smtClean="0"/>
              <a:t>“</a:t>
            </a:r>
            <a:r>
              <a:rPr lang="it-IT" sz="2800" b="1" dirty="0">
                <a:solidFill>
                  <a:srgbClr val="FF0000"/>
                </a:solidFill>
              </a:rPr>
              <a:t>Ma l’Università per noi è una cosa importante</a:t>
            </a:r>
            <a:r>
              <a:rPr lang="it-IT" sz="2800" dirty="0"/>
              <a:t>.”»</a:t>
            </a:r>
          </a:p>
        </p:txBody>
      </p:sp>
    </p:spTree>
    <p:extLst>
      <p:ext uri="{BB962C8B-B14F-4D97-AF65-F5344CB8AC3E}">
        <p14:creationId xmlns:p14="http://schemas.microsoft.com/office/powerpoint/2010/main" val="37302411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9723" y="740691"/>
            <a:ext cx="9144000" cy="6144768"/>
          </a:xfrm>
          <a:prstGeom prst="rect">
            <a:avLst/>
          </a:prstGeom>
        </p:spPr>
      </p:pic>
      <p:sp>
        <p:nvSpPr>
          <p:cNvPr id="5" name="Rettangolo 4"/>
          <p:cNvSpPr/>
          <p:nvPr/>
        </p:nvSpPr>
        <p:spPr>
          <a:xfrm>
            <a:off x="251520" y="0"/>
            <a:ext cx="7779758" cy="707886"/>
          </a:xfrm>
          <a:prstGeom prst="rect">
            <a:avLst/>
          </a:prstGeom>
        </p:spPr>
        <p:txBody>
          <a:bodyPr wrap="none">
            <a:spAutoFit/>
          </a:bodyPr>
          <a:lstStyle/>
          <a:p>
            <a:pPr eaLnBrk="0" hangingPunct="0">
              <a:buFont typeface="Wingdings" panose="05000000000000000000" pitchFamily="2" charset="2"/>
              <a:buChar char="Ø"/>
              <a:defRPr/>
            </a:pPr>
            <a:r>
              <a:rPr lang="it-IT" sz="4000" b="1" dirty="0">
                <a:solidFill>
                  <a:srgbClr val="333399">
                    <a:lumMod val="75000"/>
                  </a:srgbClr>
                </a:solidFill>
                <a:latin typeface="Times New Roman" panose="02020603050405020304" pitchFamily="18" charset="0"/>
              </a:rPr>
              <a:t> </a:t>
            </a:r>
            <a:r>
              <a:rPr lang="it-IT" sz="4000" b="1" dirty="0">
                <a:solidFill>
                  <a:schemeClr val="accent2">
                    <a:lumMod val="75000"/>
                  </a:schemeClr>
                </a:solidFill>
                <a:latin typeface="Times New Roman" panose="02020603050405020304" pitchFamily="18" charset="0"/>
              </a:rPr>
              <a:t>Il Cantiere: obiettivi e struttura</a:t>
            </a:r>
          </a:p>
        </p:txBody>
      </p:sp>
    </p:spTree>
    <p:extLst>
      <p:ext uri="{BB962C8B-B14F-4D97-AF65-F5344CB8AC3E}">
        <p14:creationId xmlns:p14="http://schemas.microsoft.com/office/powerpoint/2010/main" val="29391947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331" y="907322"/>
            <a:ext cx="9144000" cy="5934075"/>
          </a:xfrm>
          <a:prstGeom prst="rect">
            <a:avLst/>
          </a:prstGeom>
        </p:spPr>
      </p:pic>
      <p:pic>
        <p:nvPicPr>
          <p:cNvPr id="4" name="Immagine 3" descr="banner power poin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spTree>
    <p:extLst>
      <p:ext uri="{BB962C8B-B14F-4D97-AF65-F5344CB8AC3E}">
        <p14:creationId xmlns:p14="http://schemas.microsoft.com/office/powerpoint/2010/main" val="34235534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a:blip r:embed="rId3"/>
          <a:stretch>
            <a:fillRect/>
          </a:stretch>
        </p:blipFill>
        <p:spPr>
          <a:xfrm>
            <a:off x="0" y="1887450"/>
            <a:ext cx="9144000" cy="3225976"/>
          </a:xfrm>
          <a:prstGeom prst="rect">
            <a:avLst/>
          </a:prstGeom>
        </p:spPr>
      </p:pic>
    </p:spTree>
    <p:extLst>
      <p:ext uri="{BB962C8B-B14F-4D97-AF65-F5344CB8AC3E}">
        <p14:creationId xmlns:p14="http://schemas.microsoft.com/office/powerpoint/2010/main" val="11890806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a:blip r:embed="rId3"/>
          <a:stretch>
            <a:fillRect/>
          </a:stretch>
        </p:blipFill>
        <p:spPr>
          <a:xfrm>
            <a:off x="0" y="1980959"/>
            <a:ext cx="9144000" cy="2896082"/>
          </a:xfrm>
          <a:prstGeom prst="rect">
            <a:avLst/>
          </a:prstGeom>
        </p:spPr>
      </p:pic>
    </p:spTree>
    <p:extLst>
      <p:ext uri="{BB962C8B-B14F-4D97-AF65-F5344CB8AC3E}">
        <p14:creationId xmlns:p14="http://schemas.microsoft.com/office/powerpoint/2010/main" val="16162226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a:blip r:embed="rId3"/>
          <a:stretch>
            <a:fillRect/>
          </a:stretch>
        </p:blipFill>
        <p:spPr>
          <a:xfrm>
            <a:off x="7850" y="2204864"/>
            <a:ext cx="9144000" cy="2046375"/>
          </a:xfrm>
          <a:prstGeom prst="rect">
            <a:avLst/>
          </a:prstGeom>
        </p:spPr>
      </p:pic>
    </p:spTree>
    <p:extLst>
      <p:ext uri="{BB962C8B-B14F-4D97-AF65-F5344CB8AC3E}">
        <p14:creationId xmlns:p14="http://schemas.microsoft.com/office/powerpoint/2010/main" val="31858614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a:blip r:embed="rId3"/>
          <a:stretch>
            <a:fillRect/>
          </a:stretch>
        </p:blipFill>
        <p:spPr>
          <a:xfrm>
            <a:off x="0" y="2031312"/>
            <a:ext cx="9144000" cy="2795376"/>
          </a:xfrm>
          <a:prstGeom prst="rect">
            <a:avLst/>
          </a:prstGeom>
        </p:spPr>
      </p:pic>
    </p:spTree>
    <p:extLst>
      <p:ext uri="{BB962C8B-B14F-4D97-AF65-F5344CB8AC3E}">
        <p14:creationId xmlns:p14="http://schemas.microsoft.com/office/powerpoint/2010/main" val="1394739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a:blip r:embed="rId3"/>
          <a:stretch>
            <a:fillRect/>
          </a:stretch>
        </p:blipFill>
        <p:spPr>
          <a:xfrm>
            <a:off x="-26761" y="2564904"/>
            <a:ext cx="3393298" cy="2280296"/>
          </a:xfrm>
          <a:prstGeom prst="rect">
            <a:avLst/>
          </a:prstGeom>
        </p:spPr>
      </p:pic>
      <p:pic>
        <p:nvPicPr>
          <p:cNvPr id="3" name="Immagine 2"/>
          <p:cNvPicPr>
            <a:picLocks noChangeAspect="1"/>
          </p:cNvPicPr>
          <p:nvPr/>
        </p:nvPicPr>
        <p:blipFill>
          <a:blip r:embed="rId4"/>
          <a:stretch>
            <a:fillRect/>
          </a:stretch>
        </p:blipFill>
        <p:spPr>
          <a:xfrm>
            <a:off x="6552822" y="2539752"/>
            <a:ext cx="2571750" cy="2247900"/>
          </a:xfrm>
          <a:prstGeom prst="rect">
            <a:avLst/>
          </a:prstGeom>
        </p:spPr>
      </p:pic>
      <p:sp>
        <p:nvSpPr>
          <p:cNvPr id="5" name="Rettangolo 4"/>
          <p:cNvSpPr/>
          <p:nvPr/>
        </p:nvSpPr>
        <p:spPr>
          <a:xfrm>
            <a:off x="3040176" y="5430403"/>
            <a:ext cx="3021981" cy="584775"/>
          </a:xfrm>
          <a:prstGeom prst="rect">
            <a:avLst/>
          </a:prstGeom>
        </p:spPr>
        <p:txBody>
          <a:bodyPr wrap="none">
            <a:spAutoFit/>
          </a:bodyPr>
          <a:lstStyle/>
          <a:p>
            <a:r>
              <a:rPr lang="it-IT" sz="3200" b="1" i="1" dirty="0" smtClean="0">
                <a:solidFill>
                  <a:srgbClr val="FF0000"/>
                </a:solidFill>
              </a:rPr>
              <a:t>L’articolazione</a:t>
            </a:r>
            <a:endParaRPr lang="it-IT" sz="3200" b="1" i="1" dirty="0">
              <a:solidFill>
                <a:srgbClr val="FF0000"/>
              </a:solidFill>
            </a:endParaRPr>
          </a:p>
        </p:txBody>
      </p:sp>
    </p:spTree>
    <p:extLst>
      <p:ext uri="{BB962C8B-B14F-4D97-AF65-F5344CB8AC3E}">
        <p14:creationId xmlns:p14="http://schemas.microsoft.com/office/powerpoint/2010/main" val="23997762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a:blip r:embed="rId3"/>
          <a:stretch>
            <a:fillRect/>
          </a:stretch>
        </p:blipFill>
        <p:spPr>
          <a:xfrm>
            <a:off x="-744" y="2276872"/>
            <a:ext cx="9144000" cy="3875407"/>
          </a:xfrm>
          <a:prstGeom prst="rect">
            <a:avLst/>
          </a:prstGeom>
        </p:spPr>
      </p:pic>
    </p:spTree>
    <p:extLst>
      <p:ext uri="{BB962C8B-B14F-4D97-AF65-F5344CB8AC3E}">
        <p14:creationId xmlns:p14="http://schemas.microsoft.com/office/powerpoint/2010/main" val="1285341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9723" y="740691"/>
            <a:ext cx="9144000" cy="6144768"/>
          </a:xfrm>
          <a:prstGeom prst="rect">
            <a:avLst/>
          </a:prstGeom>
        </p:spPr>
      </p:pic>
      <p:sp>
        <p:nvSpPr>
          <p:cNvPr id="5" name="Rettangolo 4"/>
          <p:cNvSpPr/>
          <p:nvPr/>
        </p:nvSpPr>
        <p:spPr>
          <a:xfrm>
            <a:off x="251520" y="0"/>
            <a:ext cx="5652509" cy="707886"/>
          </a:xfrm>
          <a:prstGeom prst="rect">
            <a:avLst/>
          </a:prstGeom>
        </p:spPr>
        <p:txBody>
          <a:bodyPr wrap="none">
            <a:spAutoFit/>
          </a:bodyPr>
          <a:lstStyle/>
          <a:p>
            <a:pPr lvl="0" eaLnBrk="0" hangingPunct="0">
              <a:buFont typeface="Wingdings" panose="05000000000000000000" pitchFamily="2" charset="2"/>
              <a:buChar char="Ø"/>
              <a:defRPr/>
            </a:pPr>
            <a:r>
              <a:rPr lang="it-IT" sz="4000" b="1" dirty="0">
                <a:solidFill>
                  <a:srgbClr val="333399">
                    <a:lumMod val="75000"/>
                  </a:srgbClr>
                </a:solidFill>
                <a:latin typeface="Times New Roman" panose="02020603050405020304" pitchFamily="18" charset="0"/>
              </a:rPr>
              <a:t> Gli </a:t>
            </a:r>
            <a:r>
              <a:rPr lang="it-IT" sz="4000" b="1" dirty="0" smtClean="0">
                <a:solidFill>
                  <a:srgbClr val="333399">
                    <a:lumMod val="75000"/>
                  </a:srgbClr>
                </a:solidFill>
                <a:latin typeface="Times New Roman" panose="02020603050405020304" pitchFamily="18" charset="0"/>
              </a:rPr>
              <a:t>antefatti e le radici</a:t>
            </a:r>
            <a:endParaRPr lang="it-IT" sz="4000" b="1" dirty="0">
              <a:solidFill>
                <a:srgbClr val="333399">
                  <a:lumMod val="75000"/>
                </a:srgbClr>
              </a:solidFill>
              <a:latin typeface="Times New Roman" panose="02020603050405020304" pitchFamily="18" charset="0"/>
            </a:endParaRPr>
          </a:p>
        </p:txBody>
      </p:sp>
    </p:spTree>
    <p:extLst>
      <p:ext uri="{BB962C8B-B14F-4D97-AF65-F5344CB8AC3E}">
        <p14:creationId xmlns:p14="http://schemas.microsoft.com/office/powerpoint/2010/main" val="3806310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rotWithShape="1">
          <a:blip r:embed="rId3"/>
          <a:srcRect l="388" r="388"/>
          <a:stretch/>
        </p:blipFill>
        <p:spPr>
          <a:xfrm>
            <a:off x="-34462" y="1585224"/>
            <a:ext cx="9178462" cy="3730410"/>
          </a:xfrm>
          <a:prstGeom prst="rect">
            <a:avLst/>
          </a:prstGeom>
        </p:spPr>
      </p:pic>
    </p:spTree>
    <p:extLst>
      <p:ext uri="{BB962C8B-B14F-4D97-AF65-F5344CB8AC3E}">
        <p14:creationId xmlns:p14="http://schemas.microsoft.com/office/powerpoint/2010/main" val="30080704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a:blip r:embed="rId3"/>
          <a:stretch>
            <a:fillRect/>
          </a:stretch>
        </p:blipFill>
        <p:spPr>
          <a:xfrm>
            <a:off x="0" y="1849963"/>
            <a:ext cx="9144000" cy="3158074"/>
          </a:xfrm>
          <a:prstGeom prst="rect">
            <a:avLst/>
          </a:prstGeom>
        </p:spPr>
      </p:pic>
    </p:spTree>
    <p:extLst>
      <p:ext uri="{BB962C8B-B14F-4D97-AF65-F5344CB8AC3E}">
        <p14:creationId xmlns:p14="http://schemas.microsoft.com/office/powerpoint/2010/main" val="42493829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3" name="Immagine 2"/>
          <p:cNvPicPr>
            <a:picLocks noChangeAspect="1"/>
          </p:cNvPicPr>
          <p:nvPr/>
        </p:nvPicPr>
        <p:blipFill rotWithShape="1">
          <a:blip r:embed="rId3"/>
          <a:srcRect l="388"/>
          <a:stretch/>
        </p:blipFill>
        <p:spPr>
          <a:xfrm>
            <a:off x="10178" y="1378323"/>
            <a:ext cx="9133821" cy="4070224"/>
          </a:xfrm>
          <a:prstGeom prst="rect">
            <a:avLst/>
          </a:prstGeom>
        </p:spPr>
      </p:pic>
    </p:spTree>
    <p:extLst>
      <p:ext uri="{BB962C8B-B14F-4D97-AF65-F5344CB8AC3E}">
        <p14:creationId xmlns:p14="http://schemas.microsoft.com/office/powerpoint/2010/main" val="30706061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rotWithShape="1">
          <a:blip r:embed="rId3"/>
          <a:srcRect r="388"/>
          <a:stretch/>
        </p:blipFill>
        <p:spPr>
          <a:xfrm>
            <a:off x="-1" y="1731303"/>
            <a:ext cx="9123167" cy="3400859"/>
          </a:xfrm>
          <a:prstGeom prst="rect">
            <a:avLst/>
          </a:prstGeom>
        </p:spPr>
      </p:pic>
    </p:spTree>
    <p:extLst>
      <p:ext uri="{BB962C8B-B14F-4D97-AF65-F5344CB8AC3E}">
        <p14:creationId xmlns:p14="http://schemas.microsoft.com/office/powerpoint/2010/main" val="30160426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9723" y="740691"/>
            <a:ext cx="9144000" cy="6144768"/>
          </a:xfrm>
          <a:prstGeom prst="rect">
            <a:avLst/>
          </a:prstGeom>
        </p:spPr>
      </p:pic>
      <p:sp>
        <p:nvSpPr>
          <p:cNvPr id="5" name="Rettangolo 4"/>
          <p:cNvSpPr/>
          <p:nvPr/>
        </p:nvSpPr>
        <p:spPr>
          <a:xfrm>
            <a:off x="251520" y="0"/>
            <a:ext cx="6907660" cy="707886"/>
          </a:xfrm>
          <a:prstGeom prst="rect">
            <a:avLst/>
          </a:prstGeom>
        </p:spPr>
        <p:txBody>
          <a:bodyPr wrap="none">
            <a:spAutoFit/>
          </a:bodyPr>
          <a:lstStyle/>
          <a:p>
            <a:pPr eaLnBrk="0" hangingPunct="0">
              <a:buFont typeface="Wingdings" panose="05000000000000000000" pitchFamily="2" charset="2"/>
              <a:buChar char="Ø"/>
              <a:defRPr/>
            </a:pPr>
            <a:r>
              <a:rPr lang="it-IT" sz="4000" b="1" dirty="0">
                <a:solidFill>
                  <a:srgbClr val="333399">
                    <a:lumMod val="75000"/>
                  </a:srgbClr>
                </a:solidFill>
                <a:latin typeface="Times New Roman" panose="02020603050405020304" pitchFamily="18" charset="0"/>
              </a:rPr>
              <a:t> </a:t>
            </a:r>
            <a:r>
              <a:rPr lang="it-IT" sz="4000" b="1" dirty="0" smtClean="0">
                <a:solidFill>
                  <a:schemeClr val="accent2">
                    <a:lumMod val="75000"/>
                  </a:schemeClr>
                </a:solidFill>
                <a:latin typeface="Times New Roman" panose="02020603050405020304" pitchFamily="18" charset="0"/>
              </a:rPr>
              <a:t>Le </a:t>
            </a:r>
            <a:r>
              <a:rPr lang="it-IT" sz="4000" b="1" dirty="0" err="1" smtClean="0">
                <a:solidFill>
                  <a:schemeClr val="accent2">
                    <a:lumMod val="75000"/>
                  </a:schemeClr>
                </a:solidFill>
                <a:latin typeface="Times New Roman" panose="02020603050405020304" pitchFamily="18" charset="0"/>
              </a:rPr>
              <a:t>Offcine</a:t>
            </a:r>
            <a:r>
              <a:rPr lang="it-IT" sz="4000" b="1" dirty="0" smtClean="0">
                <a:solidFill>
                  <a:schemeClr val="accent2">
                    <a:lumMod val="75000"/>
                  </a:schemeClr>
                </a:solidFill>
                <a:latin typeface="Times New Roman" panose="02020603050405020304" pitchFamily="18" charset="0"/>
              </a:rPr>
              <a:t>: </a:t>
            </a:r>
            <a:r>
              <a:rPr lang="it-IT" sz="4000" b="1" dirty="0">
                <a:solidFill>
                  <a:schemeClr val="accent2">
                    <a:lumMod val="75000"/>
                  </a:schemeClr>
                </a:solidFill>
                <a:latin typeface="Times New Roman" panose="02020603050405020304" pitchFamily="18" charset="0"/>
              </a:rPr>
              <a:t>lo stato dell’arte</a:t>
            </a:r>
          </a:p>
        </p:txBody>
      </p:sp>
    </p:spTree>
    <p:extLst>
      <p:ext uri="{BB962C8B-B14F-4D97-AF65-F5344CB8AC3E}">
        <p14:creationId xmlns:p14="http://schemas.microsoft.com/office/powerpoint/2010/main" val="20830693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rotWithShape="1">
          <a:blip r:embed="rId3"/>
          <a:srcRect l="383" r="1176"/>
          <a:stretch/>
        </p:blipFill>
        <p:spPr>
          <a:xfrm>
            <a:off x="-37602" y="1652290"/>
            <a:ext cx="9181601" cy="3721184"/>
          </a:xfrm>
          <a:prstGeom prst="rect">
            <a:avLst/>
          </a:prstGeom>
        </p:spPr>
      </p:pic>
    </p:spTree>
    <p:extLst>
      <p:ext uri="{BB962C8B-B14F-4D97-AF65-F5344CB8AC3E}">
        <p14:creationId xmlns:p14="http://schemas.microsoft.com/office/powerpoint/2010/main" val="41707462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3" name="Immagine 2"/>
          <p:cNvPicPr>
            <a:picLocks noChangeAspect="1"/>
          </p:cNvPicPr>
          <p:nvPr/>
        </p:nvPicPr>
        <p:blipFill rotWithShape="1">
          <a:blip r:embed="rId3"/>
          <a:srcRect r="1176"/>
          <a:stretch/>
        </p:blipFill>
        <p:spPr>
          <a:xfrm>
            <a:off x="-8797" y="1440964"/>
            <a:ext cx="9123167" cy="4489842"/>
          </a:xfrm>
          <a:prstGeom prst="rect">
            <a:avLst/>
          </a:prstGeom>
        </p:spPr>
      </p:pic>
    </p:spTree>
    <p:extLst>
      <p:ext uri="{BB962C8B-B14F-4D97-AF65-F5344CB8AC3E}">
        <p14:creationId xmlns:p14="http://schemas.microsoft.com/office/powerpoint/2010/main" val="38951804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a:blip r:embed="rId3"/>
          <a:stretch>
            <a:fillRect/>
          </a:stretch>
        </p:blipFill>
        <p:spPr>
          <a:xfrm>
            <a:off x="0" y="2186305"/>
            <a:ext cx="9144000" cy="2485390"/>
          </a:xfrm>
          <a:prstGeom prst="rect">
            <a:avLst/>
          </a:prstGeom>
        </p:spPr>
      </p:pic>
    </p:spTree>
    <p:extLst>
      <p:ext uri="{BB962C8B-B14F-4D97-AF65-F5344CB8AC3E}">
        <p14:creationId xmlns:p14="http://schemas.microsoft.com/office/powerpoint/2010/main" val="36707561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3" name="Immagine 2"/>
          <p:cNvPicPr>
            <a:picLocks noChangeAspect="1"/>
          </p:cNvPicPr>
          <p:nvPr/>
        </p:nvPicPr>
        <p:blipFill>
          <a:blip r:embed="rId3"/>
          <a:stretch>
            <a:fillRect/>
          </a:stretch>
        </p:blipFill>
        <p:spPr>
          <a:xfrm>
            <a:off x="5796137" y="1391395"/>
            <a:ext cx="3347864" cy="5498906"/>
          </a:xfrm>
          <a:prstGeom prst="rect">
            <a:avLst/>
          </a:prstGeom>
        </p:spPr>
      </p:pic>
      <p:sp>
        <p:nvSpPr>
          <p:cNvPr id="5" name="Titolo 1"/>
          <p:cNvSpPr txBox="1">
            <a:spLocks/>
          </p:cNvSpPr>
          <p:nvPr/>
        </p:nvSpPr>
        <p:spPr>
          <a:xfrm>
            <a:off x="258763" y="1971675"/>
            <a:ext cx="5162550" cy="8429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ts val="2000"/>
              </a:lnSpc>
            </a:pPr>
            <a:r>
              <a:rPr lang="it-IT" altLang="it-IT" sz="2000" b="1" kern="0" smtClean="0">
                <a:latin typeface="Helvetica" panose="020B0604020202020204" pitchFamily="34" charset="0"/>
                <a:cs typeface="Helvetica" panose="020B0604020202020204" pitchFamily="34" charset="0"/>
              </a:rPr>
              <a:t>TEMI</a:t>
            </a:r>
            <a:endParaRPr lang="it-IT" altLang="it-IT" sz="2000" b="1" kern="0" dirty="0" smtClean="0">
              <a:latin typeface="Helvetica" panose="020B0604020202020204" pitchFamily="34" charset="0"/>
              <a:cs typeface="Helvetica" panose="020B0604020202020204" pitchFamily="34" charset="0"/>
            </a:endParaRPr>
          </a:p>
        </p:txBody>
      </p:sp>
      <p:sp>
        <p:nvSpPr>
          <p:cNvPr id="6" name="Sottotitolo 2"/>
          <p:cNvSpPr txBox="1">
            <a:spLocks/>
          </p:cNvSpPr>
          <p:nvPr/>
        </p:nvSpPr>
        <p:spPr>
          <a:xfrm>
            <a:off x="258763" y="2655889"/>
            <a:ext cx="6065837" cy="278933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ts val="1500"/>
              </a:lnSpc>
              <a:buFont typeface="Arial" panose="020B0604020202020204" pitchFamily="34" charset="0"/>
              <a:buNone/>
            </a:pPr>
            <a:endParaRPr lang="it-IT" altLang="it-IT" sz="2000" b="1" kern="0" baseline="30000" dirty="0" smtClean="0">
              <a:latin typeface="Helvetica" panose="020B0604020202020204" pitchFamily="34" charset="0"/>
              <a:cs typeface="Helvetica" panose="020B0604020202020204" pitchFamily="34" charset="0"/>
            </a:endParaRPr>
          </a:p>
          <a:p>
            <a:pPr marL="0" indent="0" eaLnBrk="1" hangingPunct="1">
              <a:lnSpc>
                <a:spcPts val="1500"/>
              </a:lnSpc>
              <a:buFont typeface="Arial" panose="020B0604020202020204" pitchFamily="34" charset="0"/>
              <a:buNone/>
            </a:pPr>
            <a:endParaRPr lang="it-IT" altLang="it-IT" sz="2000" b="1" kern="0" baseline="30000" dirty="0" smtClean="0">
              <a:latin typeface="Helvetica" panose="020B0604020202020204" pitchFamily="34" charset="0"/>
              <a:cs typeface="Helvetica" panose="020B0604020202020204" pitchFamily="34" charset="0"/>
            </a:endParaRPr>
          </a:p>
          <a:p>
            <a:pPr marL="0" indent="0" eaLnBrk="1" hangingPunct="1">
              <a:lnSpc>
                <a:spcPts val="1500"/>
              </a:lnSpc>
              <a:buFont typeface="Arial" panose="020B0604020202020204" pitchFamily="34" charset="0"/>
              <a:buNone/>
            </a:pPr>
            <a:r>
              <a:rPr lang="it-IT" altLang="it-IT" sz="1300" b="1" kern="0" dirty="0" smtClean="0">
                <a:latin typeface="Helvetica" panose="020B0604020202020204" pitchFamily="34" charset="0"/>
                <a:cs typeface="Helvetica" panose="020B0604020202020204" pitchFamily="34" charset="0"/>
              </a:rPr>
              <a:t>FECONDITÀ’</a:t>
            </a:r>
          </a:p>
          <a:p>
            <a:pPr marL="0" indent="0" eaLnBrk="1" hangingPunct="1">
              <a:lnSpc>
                <a:spcPts val="1500"/>
              </a:lnSpc>
              <a:buFont typeface="Arial" panose="020B0604020202020204" pitchFamily="34" charset="0"/>
              <a:buNone/>
            </a:pPr>
            <a:endParaRPr lang="it-IT" altLang="it-IT" sz="1300" b="1" kern="0" dirty="0" smtClean="0">
              <a:latin typeface="Helvetica" panose="020B0604020202020204" pitchFamily="34" charset="0"/>
              <a:cs typeface="Helvetica" panose="020B0604020202020204" pitchFamily="34" charset="0"/>
            </a:endParaRPr>
          </a:p>
          <a:p>
            <a:pPr marL="0" indent="0" eaLnBrk="1" hangingPunct="1">
              <a:lnSpc>
                <a:spcPts val="1500"/>
              </a:lnSpc>
              <a:buFont typeface="Arial" panose="020B0604020202020204" pitchFamily="34" charset="0"/>
              <a:buNone/>
            </a:pPr>
            <a:r>
              <a:rPr lang="it-IT" altLang="it-IT" sz="1300" b="1" kern="0" dirty="0" smtClean="0">
                <a:latin typeface="Helvetica" panose="020B0604020202020204" pitchFamily="34" charset="0"/>
                <a:cs typeface="Helvetica" panose="020B0604020202020204" pitchFamily="34" charset="0"/>
              </a:rPr>
              <a:t>INVECCHIAMENTO</a:t>
            </a:r>
          </a:p>
          <a:p>
            <a:pPr marL="0" indent="0" eaLnBrk="1" hangingPunct="1">
              <a:lnSpc>
                <a:spcPts val="1500"/>
              </a:lnSpc>
              <a:buFont typeface="Arial" panose="020B0604020202020204" pitchFamily="34" charset="0"/>
              <a:buNone/>
            </a:pPr>
            <a:endParaRPr lang="it-IT" altLang="it-IT" sz="1300" b="1" kern="0" dirty="0" smtClean="0">
              <a:latin typeface="Helvetica" panose="020B0604020202020204" pitchFamily="34" charset="0"/>
              <a:cs typeface="Helvetica" panose="020B0604020202020204" pitchFamily="34" charset="0"/>
            </a:endParaRPr>
          </a:p>
          <a:p>
            <a:pPr marL="0" indent="0" eaLnBrk="1" hangingPunct="1">
              <a:lnSpc>
                <a:spcPts val="1500"/>
              </a:lnSpc>
              <a:buFont typeface="Arial" panose="020B0604020202020204" pitchFamily="34" charset="0"/>
              <a:buNone/>
            </a:pPr>
            <a:r>
              <a:rPr lang="it-IT" altLang="it-IT" sz="1300" b="1" kern="0" dirty="0" smtClean="0">
                <a:latin typeface="Helvetica" panose="020B0604020202020204" pitchFamily="34" charset="0"/>
                <a:cs typeface="Helvetica" panose="020B0604020202020204" pitchFamily="34" charset="0"/>
              </a:rPr>
              <a:t>SPOPOLAMENTO</a:t>
            </a:r>
          </a:p>
          <a:p>
            <a:pPr marL="0" indent="0" eaLnBrk="1" hangingPunct="1">
              <a:lnSpc>
                <a:spcPts val="1500"/>
              </a:lnSpc>
              <a:buFont typeface="Arial" panose="020B0604020202020204" pitchFamily="34" charset="0"/>
              <a:buNone/>
            </a:pPr>
            <a:endParaRPr lang="it-IT" altLang="it-IT" sz="1300" b="1" kern="0" dirty="0" smtClean="0">
              <a:latin typeface="Helvetica" panose="020B0604020202020204" pitchFamily="34" charset="0"/>
              <a:cs typeface="Helvetica" panose="020B0604020202020204" pitchFamily="34" charset="0"/>
            </a:endParaRPr>
          </a:p>
          <a:p>
            <a:pPr marL="0" indent="0" eaLnBrk="1" hangingPunct="1">
              <a:lnSpc>
                <a:spcPts val="1500"/>
              </a:lnSpc>
              <a:buFont typeface="Arial" panose="020B0604020202020204" pitchFamily="34" charset="0"/>
              <a:buNone/>
            </a:pPr>
            <a:r>
              <a:rPr lang="it-IT" altLang="it-IT" sz="1300" b="1" kern="0" dirty="0" smtClean="0">
                <a:latin typeface="Helvetica" panose="020B0604020202020204" pitchFamily="34" charset="0"/>
                <a:cs typeface="Helvetica" panose="020B0604020202020204" pitchFamily="34" charset="0"/>
              </a:rPr>
              <a:t>MIGRATORIETÀ’</a:t>
            </a:r>
          </a:p>
          <a:p>
            <a:pPr marL="0" indent="0" eaLnBrk="1" hangingPunct="1">
              <a:lnSpc>
                <a:spcPts val="1500"/>
              </a:lnSpc>
              <a:buFont typeface="Arial" panose="020B0604020202020204" pitchFamily="34" charset="0"/>
              <a:buNone/>
            </a:pPr>
            <a:endParaRPr lang="it-IT" altLang="it-IT" sz="1300" b="1" kern="0" dirty="0" smtClean="0">
              <a:latin typeface="Helvetica" panose="020B0604020202020204" pitchFamily="34" charset="0"/>
              <a:cs typeface="Helvetica" panose="020B0604020202020204" pitchFamily="34" charset="0"/>
            </a:endParaRPr>
          </a:p>
          <a:p>
            <a:pPr marL="0" indent="0" eaLnBrk="1" hangingPunct="1">
              <a:lnSpc>
                <a:spcPts val="1500"/>
              </a:lnSpc>
              <a:buFont typeface="Arial" panose="020B0604020202020204" pitchFamily="34" charset="0"/>
              <a:buNone/>
            </a:pPr>
            <a:r>
              <a:rPr lang="it-IT" altLang="it-IT" sz="1300" b="1" kern="0" dirty="0" smtClean="0">
                <a:latin typeface="Helvetica" panose="020B0604020202020204" pitchFamily="34" charset="0"/>
                <a:cs typeface="Helvetica" panose="020B0604020202020204" pitchFamily="34" charset="0"/>
              </a:rPr>
              <a:t>FAMIGLIA</a:t>
            </a:r>
            <a:endParaRPr lang="it-IT" altLang="it-IT" b="1" kern="0" dirty="0" smtClean="0">
              <a:solidFill>
                <a:srgbClr val="898989"/>
              </a:solidFill>
            </a:endParaRPr>
          </a:p>
        </p:txBody>
      </p:sp>
    </p:spTree>
    <p:extLst>
      <p:ext uri="{BB962C8B-B14F-4D97-AF65-F5344CB8AC3E}">
        <p14:creationId xmlns:p14="http://schemas.microsoft.com/office/powerpoint/2010/main" val="17843043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3" name="Immagine 2"/>
          <p:cNvPicPr>
            <a:picLocks noChangeAspect="1"/>
          </p:cNvPicPr>
          <p:nvPr/>
        </p:nvPicPr>
        <p:blipFill>
          <a:blip r:embed="rId3"/>
          <a:stretch>
            <a:fillRect/>
          </a:stretch>
        </p:blipFill>
        <p:spPr>
          <a:xfrm>
            <a:off x="0" y="652551"/>
            <a:ext cx="9180512" cy="4432633"/>
          </a:xfrm>
          <a:prstGeom prst="rect">
            <a:avLst/>
          </a:prstGeom>
        </p:spPr>
      </p:pic>
      <p:pic>
        <p:nvPicPr>
          <p:cNvPr id="6" name="Immagine 5"/>
          <p:cNvPicPr>
            <a:picLocks noChangeAspect="1"/>
          </p:cNvPicPr>
          <p:nvPr/>
        </p:nvPicPr>
        <p:blipFill rotWithShape="1">
          <a:blip r:embed="rId4"/>
          <a:srcRect t="4651" r="1563" b="9127"/>
          <a:stretch/>
        </p:blipFill>
        <p:spPr>
          <a:xfrm>
            <a:off x="-36513" y="4725144"/>
            <a:ext cx="9159679" cy="2160240"/>
          </a:xfrm>
          <a:prstGeom prst="rect">
            <a:avLst/>
          </a:prstGeom>
        </p:spPr>
      </p:pic>
    </p:spTree>
    <p:extLst>
      <p:ext uri="{BB962C8B-B14F-4D97-AF65-F5344CB8AC3E}">
        <p14:creationId xmlns:p14="http://schemas.microsoft.com/office/powerpoint/2010/main" val="1333400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55576" y="1653778"/>
            <a:ext cx="7488832" cy="4154984"/>
          </a:xfrm>
          <a:prstGeom prst="rect">
            <a:avLst/>
          </a:prstGeom>
        </p:spPr>
        <p:txBody>
          <a:bodyPr wrap="square">
            <a:spAutoFit/>
          </a:bodyPr>
          <a:lstStyle/>
          <a:p>
            <a:r>
              <a:rPr lang="it-IT" sz="2400" b="1" dirty="0">
                <a:solidFill>
                  <a:schemeClr val="accent2">
                    <a:lumMod val="50000"/>
                  </a:schemeClr>
                </a:solidFill>
              </a:rPr>
              <a:t>Art. 1 – Istituzione, fini e autonomia</a:t>
            </a:r>
          </a:p>
          <a:p>
            <a:endParaRPr lang="it-IT" sz="2400" dirty="0"/>
          </a:p>
          <a:p>
            <a:r>
              <a:rPr lang="it-IT" sz="2400" dirty="0" smtClean="0"/>
              <a:t>1. L'Università </a:t>
            </a:r>
            <a:r>
              <a:rPr lang="it-IT" sz="2400" dirty="0"/>
              <a:t>degli Studi di </a:t>
            </a:r>
            <a:r>
              <a:rPr lang="it-IT" sz="2400" dirty="0" smtClean="0"/>
              <a:t>Udine, </a:t>
            </a:r>
            <a:r>
              <a:rPr lang="it-IT" sz="2400" dirty="0"/>
              <a:t>istituita con legge </a:t>
            </a:r>
            <a:r>
              <a:rPr lang="it-IT" sz="2400" b="1" dirty="0">
                <a:solidFill>
                  <a:srgbClr val="FF0000"/>
                </a:solidFill>
              </a:rPr>
              <a:t>8 agosto 1977, n. 546, art. 26</a:t>
            </a:r>
            <a:r>
              <a:rPr lang="it-IT" sz="2400" dirty="0"/>
              <a:t>, è sede primaria di libera ricerca e libera formazione. </a:t>
            </a:r>
            <a:endParaRPr lang="it-IT" sz="2400" dirty="0" smtClean="0"/>
          </a:p>
          <a:p>
            <a:r>
              <a:rPr lang="it-IT" sz="2400" dirty="0" smtClean="0"/>
              <a:t>Promuove </a:t>
            </a:r>
            <a:r>
              <a:rPr lang="it-IT" sz="2400" dirty="0"/>
              <a:t>lo sviluppo e il progresso della cultura e delle scienze attraverso la ricerca, la formazione, la collaborazione scientifica e culturale con istituzioni italiane ed estere, </a:t>
            </a:r>
            <a:r>
              <a:rPr lang="it-IT" sz="2400" b="1" dirty="0">
                <a:solidFill>
                  <a:srgbClr val="FF0000"/>
                </a:solidFill>
              </a:rPr>
              <a:t>contribuendo con ciò allo sviluppo civile, culturale, sociale ed economico del Friuli.</a:t>
            </a:r>
          </a:p>
        </p:txBody>
      </p:sp>
      <p:sp>
        <p:nvSpPr>
          <p:cNvPr id="3" name="Rettangolo 2"/>
          <p:cNvSpPr/>
          <p:nvPr/>
        </p:nvSpPr>
        <p:spPr>
          <a:xfrm>
            <a:off x="2627784" y="548680"/>
            <a:ext cx="3396058" cy="584775"/>
          </a:xfrm>
          <a:prstGeom prst="rect">
            <a:avLst/>
          </a:prstGeom>
        </p:spPr>
        <p:txBody>
          <a:bodyPr wrap="none">
            <a:spAutoFit/>
          </a:bodyPr>
          <a:lstStyle/>
          <a:p>
            <a:pPr marL="514350" indent="-514350" eaLnBrk="0" hangingPunct="0">
              <a:buFont typeface="+mj-lt"/>
              <a:buAutoNum type="arabicPeriod"/>
              <a:defRPr/>
            </a:pPr>
            <a:r>
              <a:rPr lang="it-IT" sz="3200" b="1" dirty="0">
                <a:solidFill>
                  <a:srgbClr val="FF0000"/>
                </a:solidFill>
                <a:latin typeface="Times New Roman" panose="02020603050405020304" pitchFamily="18" charset="0"/>
              </a:rPr>
              <a:t> </a:t>
            </a:r>
            <a:r>
              <a:rPr lang="it-IT" sz="3200" b="1" dirty="0" smtClean="0">
                <a:solidFill>
                  <a:srgbClr val="FF0000"/>
                </a:solidFill>
                <a:latin typeface="Times New Roman" panose="02020603050405020304" pitchFamily="18" charset="0"/>
              </a:rPr>
              <a:t>LO STATUTO</a:t>
            </a:r>
            <a:endParaRPr lang="it-IT" sz="32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6831740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a:blip r:embed="rId3"/>
          <a:stretch>
            <a:fillRect/>
          </a:stretch>
        </p:blipFill>
        <p:spPr>
          <a:xfrm>
            <a:off x="0" y="2176359"/>
            <a:ext cx="9144000" cy="2505282"/>
          </a:xfrm>
          <a:prstGeom prst="rect">
            <a:avLst/>
          </a:prstGeom>
        </p:spPr>
      </p:pic>
    </p:spTree>
    <p:extLst>
      <p:ext uri="{BB962C8B-B14F-4D97-AF65-F5344CB8AC3E}">
        <p14:creationId xmlns:p14="http://schemas.microsoft.com/office/powerpoint/2010/main" val="9433547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rotWithShape="1">
          <a:blip r:embed="rId3"/>
          <a:srcRect l="388" r="1176"/>
          <a:stretch/>
        </p:blipFill>
        <p:spPr>
          <a:xfrm>
            <a:off x="1" y="2654338"/>
            <a:ext cx="9123166" cy="1528852"/>
          </a:xfrm>
          <a:prstGeom prst="rect">
            <a:avLst/>
          </a:prstGeom>
        </p:spPr>
      </p:pic>
    </p:spTree>
    <p:extLst>
      <p:ext uri="{BB962C8B-B14F-4D97-AF65-F5344CB8AC3E}">
        <p14:creationId xmlns:p14="http://schemas.microsoft.com/office/powerpoint/2010/main" val="2084420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rotWithShape="1">
          <a:blip r:embed="rId3"/>
          <a:srcRect l="388"/>
          <a:stretch/>
        </p:blipFill>
        <p:spPr>
          <a:xfrm>
            <a:off x="0" y="1258709"/>
            <a:ext cx="9144000" cy="4340582"/>
          </a:xfrm>
          <a:prstGeom prst="rect">
            <a:avLst/>
          </a:prstGeom>
        </p:spPr>
      </p:pic>
    </p:spTree>
    <p:extLst>
      <p:ext uri="{BB962C8B-B14F-4D97-AF65-F5344CB8AC3E}">
        <p14:creationId xmlns:p14="http://schemas.microsoft.com/office/powerpoint/2010/main" val="39352471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a:blip r:embed="rId3"/>
          <a:stretch>
            <a:fillRect/>
          </a:stretch>
        </p:blipFill>
        <p:spPr>
          <a:xfrm>
            <a:off x="0" y="2031312"/>
            <a:ext cx="9144000" cy="2795376"/>
          </a:xfrm>
          <a:prstGeom prst="rect">
            <a:avLst/>
          </a:prstGeom>
        </p:spPr>
      </p:pic>
    </p:spTree>
    <p:extLst>
      <p:ext uri="{BB962C8B-B14F-4D97-AF65-F5344CB8AC3E}">
        <p14:creationId xmlns:p14="http://schemas.microsoft.com/office/powerpoint/2010/main" val="32497690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a:blip r:embed="rId3"/>
          <a:stretch>
            <a:fillRect/>
          </a:stretch>
        </p:blipFill>
        <p:spPr>
          <a:xfrm>
            <a:off x="0" y="1398556"/>
            <a:ext cx="9144000" cy="4262692"/>
          </a:xfrm>
          <a:prstGeom prst="rect">
            <a:avLst/>
          </a:prstGeom>
        </p:spPr>
      </p:pic>
    </p:spTree>
    <p:extLst>
      <p:ext uri="{BB962C8B-B14F-4D97-AF65-F5344CB8AC3E}">
        <p14:creationId xmlns:p14="http://schemas.microsoft.com/office/powerpoint/2010/main" val="17255061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rotWithShape="1">
          <a:blip r:embed="rId3"/>
          <a:srcRect l="386" r="388"/>
          <a:stretch/>
        </p:blipFill>
        <p:spPr>
          <a:xfrm>
            <a:off x="0" y="2141171"/>
            <a:ext cx="9137916" cy="2594049"/>
          </a:xfrm>
          <a:prstGeom prst="rect">
            <a:avLst/>
          </a:prstGeom>
        </p:spPr>
      </p:pic>
    </p:spTree>
    <p:extLst>
      <p:ext uri="{BB962C8B-B14F-4D97-AF65-F5344CB8AC3E}">
        <p14:creationId xmlns:p14="http://schemas.microsoft.com/office/powerpoint/2010/main" val="2327587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rotWithShape="1">
          <a:blip r:embed="rId3"/>
          <a:srcRect r="388"/>
          <a:stretch/>
        </p:blipFill>
        <p:spPr>
          <a:xfrm>
            <a:off x="-1" y="1364234"/>
            <a:ext cx="9160263" cy="4152998"/>
          </a:xfrm>
          <a:prstGeom prst="rect">
            <a:avLst/>
          </a:prstGeom>
        </p:spPr>
      </p:pic>
    </p:spTree>
    <p:extLst>
      <p:ext uri="{BB962C8B-B14F-4D97-AF65-F5344CB8AC3E}">
        <p14:creationId xmlns:p14="http://schemas.microsoft.com/office/powerpoint/2010/main" val="27091085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a:blip r:embed="rId3"/>
          <a:stretch>
            <a:fillRect/>
          </a:stretch>
        </p:blipFill>
        <p:spPr>
          <a:xfrm>
            <a:off x="0" y="2324262"/>
            <a:ext cx="9144000" cy="2209476"/>
          </a:xfrm>
          <a:prstGeom prst="rect">
            <a:avLst/>
          </a:prstGeom>
        </p:spPr>
      </p:pic>
    </p:spTree>
    <p:extLst>
      <p:ext uri="{BB962C8B-B14F-4D97-AF65-F5344CB8AC3E}">
        <p14:creationId xmlns:p14="http://schemas.microsoft.com/office/powerpoint/2010/main" val="1472909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3" name="Immagine 2"/>
          <p:cNvPicPr>
            <a:picLocks noChangeAspect="1"/>
          </p:cNvPicPr>
          <p:nvPr/>
        </p:nvPicPr>
        <p:blipFill rotWithShape="1">
          <a:blip r:embed="rId3"/>
          <a:srcRect r="388"/>
          <a:stretch/>
        </p:blipFill>
        <p:spPr>
          <a:xfrm>
            <a:off x="-20833" y="1340375"/>
            <a:ext cx="9144000" cy="4320126"/>
          </a:xfrm>
          <a:prstGeom prst="rect">
            <a:avLst/>
          </a:prstGeom>
        </p:spPr>
      </p:pic>
    </p:spTree>
    <p:extLst>
      <p:ext uri="{BB962C8B-B14F-4D97-AF65-F5344CB8AC3E}">
        <p14:creationId xmlns:p14="http://schemas.microsoft.com/office/powerpoint/2010/main" val="36228782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rotWithShape="1">
          <a:blip r:embed="rId3"/>
          <a:srcRect r="388"/>
          <a:stretch/>
        </p:blipFill>
        <p:spPr>
          <a:xfrm>
            <a:off x="-1" y="2041900"/>
            <a:ext cx="9123167" cy="2778665"/>
          </a:xfrm>
          <a:prstGeom prst="rect">
            <a:avLst/>
          </a:prstGeom>
        </p:spPr>
      </p:pic>
    </p:spTree>
    <p:extLst>
      <p:ext uri="{BB962C8B-B14F-4D97-AF65-F5344CB8AC3E}">
        <p14:creationId xmlns:p14="http://schemas.microsoft.com/office/powerpoint/2010/main" val="133282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27584" y="980728"/>
            <a:ext cx="7488832" cy="5201424"/>
          </a:xfrm>
          <a:prstGeom prst="rect">
            <a:avLst/>
          </a:prstGeom>
        </p:spPr>
        <p:txBody>
          <a:bodyPr wrap="square">
            <a:spAutoFit/>
          </a:bodyPr>
          <a:lstStyle/>
          <a:p>
            <a:r>
              <a:rPr lang="it-IT" sz="2800" b="1" dirty="0">
                <a:solidFill>
                  <a:schemeClr val="accent2">
                    <a:lumMod val="50000"/>
                  </a:schemeClr>
                </a:solidFill>
              </a:rPr>
              <a:t>L. 8 agosto 1977, n. 546.</a:t>
            </a:r>
          </a:p>
          <a:p>
            <a:endParaRPr lang="it-IT" sz="2400" dirty="0"/>
          </a:p>
          <a:p>
            <a:r>
              <a:rPr lang="it-IT" sz="2800" b="1" dirty="0">
                <a:solidFill>
                  <a:schemeClr val="accent2">
                    <a:lumMod val="50000"/>
                  </a:schemeClr>
                </a:solidFill>
              </a:rPr>
              <a:t> Art. 1.</a:t>
            </a:r>
            <a:r>
              <a:rPr lang="it-IT" sz="2800" dirty="0" smtClean="0">
                <a:solidFill>
                  <a:schemeClr val="accent2">
                    <a:lumMod val="50000"/>
                  </a:schemeClr>
                </a:solidFill>
              </a:rPr>
              <a:t> </a:t>
            </a:r>
            <a:r>
              <a:rPr lang="it-IT" sz="2800" dirty="0" smtClean="0"/>
              <a:t> </a:t>
            </a:r>
            <a:r>
              <a:rPr lang="it-IT" sz="2400" dirty="0" smtClean="0"/>
              <a:t>   </a:t>
            </a:r>
          </a:p>
          <a:p>
            <a:r>
              <a:rPr lang="it-IT" sz="2400" dirty="0"/>
              <a:t> </a:t>
            </a:r>
            <a:r>
              <a:rPr lang="it-IT" sz="2800" dirty="0"/>
              <a:t>Con le somme anzidette la regione provvede alla ricostruzione, con finalità </a:t>
            </a:r>
            <a:r>
              <a:rPr lang="it-IT" sz="2800" dirty="0">
                <a:solidFill>
                  <a:srgbClr val="FF0000"/>
                </a:solidFill>
              </a:rPr>
              <a:t>di sviluppo economico sociale</a:t>
            </a:r>
            <a:r>
              <a:rPr lang="it-IT" sz="2800" dirty="0"/>
              <a:t> e di riassetto del territorio, di propulsione della produzione industriale e agricola, di potenziamento dei servizi e d'incremento dell'occupazione, nella </a:t>
            </a:r>
            <a:r>
              <a:rPr lang="it-IT" sz="2800" dirty="0">
                <a:solidFill>
                  <a:srgbClr val="FF0000"/>
                </a:solidFill>
              </a:rPr>
              <a:t>salvaguardia del patrimonio etnico e culturale delle popolazioni,</a:t>
            </a:r>
            <a:r>
              <a:rPr lang="it-IT" sz="2800" dirty="0"/>
              <a:t> in un quadro di sicurezza idrogeologica</a:t>
            </a:r>
          </a:p>
        </p:txBody>
      </p:sp>
      <p:sp>
        <p:nvSpPr>
          <p:cNvPr id="3" name="Rettangolo 2"/>
          <p:cNvSpPr/>
          <p:nvPr/>
        </p:nvSpPr>
        <p:spPr>
          <a:xfrm>
            <a:off x="1604807" y="260648"/>
            <a:ext cx="5681363" cy="584775"/>
          </a:xfrm>
          <a:prstGeom prst="rect">
            <a:avLst/>
          </a:prstGeom>
        </p:spPr>
        <p:txBody>
          <a:bodyPr wrap="none">
            <a:spAutoFit/>
          </a:bodyPr>
          <a:lstStyle/>
          <a:p>
            <a:pPr eaLnBrk="0" hangingPunct="0">
              <a:defRPr/>
            </a:pPr>
            <a:r>
              <a:rPr lang="it-IT" sz="3200" b="1" dirty="0" smtClean="0">
                <a:solidFill>
                  <a:srgbClr val="FF0000"/>
                </a:solidFill>
                <a:latin typeface="Times New Roman" panose="02020603050405020304" pitchFamily="18" charset="0"/>
              </a:rPr>
              <a:t>2.  La Legge della ricostruzione</a:t>
            </a:r>
            <a:endParaRPr lang="it-IT" sz="32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7261737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ustomShape 1"/>
          <p:cNvSpPr/>
          <p:nvPr/>
        </p:nvSpPr>
        <p:spPr>
          <a:xfrm>
            <a:off x="183960" y="1391760"/>
            <a:ext cx="7821360" cy="84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it-IT" sz="3000" b="1" strike="noStrike" cap="all" spc="-1">
                <a:solidFill>
                  <a:srgbClr val="000000"/>
                </a:solidFill>
                <a:uFill>
                  <a:solidFill>
                    <a:srgbClr val="FFFFFF"/>
                  </a:solidFill>
                </a:uFill>
                <a:latin typeface="Arial"/>
                <a:ea typeface="Arial"/>
              </a:rPr>
              <a:t>Officina autonomia e istituzioni</a:t>
            </a:r>
            <a:endParaRPr lang="it-IT" sz="1800" b="0" strike="noStrike" spc="-1">
              <a:solidFill>
                <a:srgbClr val="000000"/>
              </a:solidFill>
              <a:uFill>
                <a:solidFill>
                  <a:srgbClr val="FFFFFF"/>
                </a:solidFill>
              </a:uFill>
              <a:latin typeface="Arial"/>
            </a:endParaRPr>
          </a:p>
        </p:txBody>
      </p:sp>
      <p:pic>
        <p:nvPicPr>
          <p:cNvPr id="42" name="Immagine 4"/>
          <p:cNvPicPr/>
          <p:nvPr/>
        </p:nvPicPr>
        <p:blipFill>
          <a:blip r:embed="rId2"/>
          <a:stretch/>
        </p:blipFill>
        <p:spPr>
          <a:xfrm>
            <a:off x="1080" y="0"/>
            <a:ext cx="9142920" cy="1390680"/>
          </a:xfrm>
          <a:prstGeom prst="rect">
            <a:avLst/>
          </a:prstGeom>
          <a:ln>
            <a:noFill/>
          </a:ln>
        </p:spPr>
      </p:pic>
      <p:pic>
        <p:nvPicPr>
          <p:cNvPr id="43" name="Immagine 5"/>
          <p:cNvPicPr/>
          <p:nvPr/>
        </p:nvPicPr>
        <p:blipFill>
          <a:blip r:embed="rId3"/>
          <a:stretch/>
        </p:blipFill>
        <p:spPr>
          <a:xfrm>
            <a:off x="5827680" y="2871000"/>
            <a:ext cx="3315600" cy="2816280"/>
          </a:xfrm>
          <a:prstGeom prst="rect">
            <a:avLst/>
          </a:prstGeom>
          <a:ln>
            <a:noFill/>
          </a:ln>
        </p:spPr>
      </p:pic>
      <p:sp>
        <p:nvSpPr>
          <p:cNvPr id="44" name="CustomShape 2"/>
          <p:cNvSpPr/>
          <p:nvPr/>
        </p:nvSpPr>
        <p:spPr>
          <a:xfrm>
            <a:off x="183960" y="2507760"/>
            <a:ext cx="4987440" cy="365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20000"/>
              </a:lnSpc>
            </a:pPr>
            <a:r>
              <a:rPr lang="it-IT" sz="3000" b="0" strike="noStrike" cap="all" spc="-1" dirty="0">
                <a:solidFill>
                  <a:srgbClr val="000000"/>
                </a:solidFill>
                <a:uFill>
                  <a:solidFill>
                    <a:srgbClr val="FFFFFF"/>
                  </a:solidFill>
                </a:uFill>
                <a:latin typeface="Arial"/>
                <a:ea typeface="Arial"/>
              </a:rPr>
              <a:t>Modelli di assetto istituzionale</a:t>
            </a:r>
            <a:endParaRPr lang="it-IT" sz="1800" b="0" strike="noStrike" spc="-1" dirty="0">
              <a:solidFill>
                <a:srgbClr val="000000"/>
              </a:solidFill>
              <a:uFill>
                <a:solidFill>
                  <a:srgbClr val="FFFFFF"/>
                </a:solidFill>
              </a:uFill>
              <a:latin typeface="Arial"/>
            </a:endParaRPr>
          </a:p>
          <a:p>
            <a:pPr>
              <a:lnSpc>
                <a:spcPct val="120000"/>
              </a:lnSpc>
            </a:pPr>
            <a:endParaRPr lang="it-IT" sz="1800" b="0" strike="noStrike" spc="-1" dirty="0">
              <a:solidFill>
                <a:srgbClr val="000000"/>
              </a:solidFill>
              <a:uFill>
                <a:solidFill>
                  <a:srgbClr val="FFFFFF"/>
                </a:solidFill>
              </a:uFill>
              <a:latin typeface="Arial"/>
            </a:endParaRPr>
          </a:p>
          <a:p>
            <a:pPr>
              <a:lnSpc>
                <a:spcPct val="120000"/>
              </a:lnSpc>
            </a:pPr>
            <a:r>
              <a:rPr lang="it-IT" sz="3000" b="0" strike="noStrike" cap="all" spc="-1" dirty="0">
                <a:solidFill>
                  <a:srgbClr val="000000"/>
                </a:solidFill>
                <a:uFill>
                  <a:solidFill>
                    <a:srgbClr val="FFFFFF"/>
                  </a:solidFill>
                </a:uFill>
                <a:latin typeface="Arial"/>
                <a:ea typeface="Arial"/>
              </a:rPr>
              <a:t>per rappresentare l’identità del Friuli</a:t>
            </a:r>
            <a:endParaRPr lang="it-IT" sz="1800" b="0" strike="noStrike" spc="-1" dirty="0">
              <a:solidFill>
                <a:srgbClr val="000000"/>
              </a:solidFill>
              <a:uFill>
                <a:solidFill>
                  <a:srgbClr val="FFFFFF"/>
                </a:solidFill>
              </a:uFill>
              <a:latin typeface="Arial"/>
            </a:endParaRPr>
          </a:p>
          <a:p>
            <a:pPr>
              <a:lnSpc>
                <a:spcPct val="120000"/>
              </a:lnSpc>
            </a:pPr>
            <a:r>
              <a:rPr lang="it-IT" sz="3000" b="0" strike="noStrike" cap="all" spc="-1" dirty="0">
                <a:solidFill>
                  <a:srgbClr val="000000"/>
                </a:solidFill>
                <a:uFill>
                  <a:solidFill>
                    <a:srgbClr val="FFFFFF"/>
                  </a:solidFill>
                </a:uFill>
                <a:latin typeface="Arial"/>
                <a:ea typeface="Arial"/>
              </a:rPr>
              <a:t>e promuoverne lo sviluppo</a:t>
            </a:r>
            <a:endParaRPr lang="it-I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72358871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magine 4"/>
          <p:cNvPicPr/>
          <p:nvPr/>
        </p:nvPicPr>
        <p:blipFill>
          <a:blip r:embed="rId2"/>
          <a:stretch/>
        </p:blipFill>
        <p:spPr>
          <a:xfrm>
            <a:off x="0" y="0"/>
            <a:ext cx="9142920" cy="1390680"/>
          </a:xfrm>
          <a:prstGeom prst="rect">
            <a:avLst/>
          </a:prstGeom>
          <a:ln>
            <a:noFill/>
          </a:ln>
        </p:spPr>
      </p:pic>
      <p:sp>
        <p:nvSpPr>
          <p:cNvPr id="46" name="CustomShape 1"/>
          <p:cNvSpPr/>
          <p:nvPr/>
        </p:nvSpPr>
        <p:spPr>
          <a:xfrm>
            <a:off x="258480" y="2388240"/>
            <a:ext cx="8299800" cy="127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it-IT" sz="1300" b="0" strike="noStrike" spc="-1">
                <a:solidFill>
                  <a:srgbClr val="000000"/>
                </a:solidFill>
                <a:uFill>
                  <a:solidFill>
                    <a:srgbClr val="FFFFFF"/>
                  </a:solidFill>
                </a:uFill>
                <a:latin typeface="Arial"/>
                <a:ea typeface="DejaVu Sans"/>
              </a:rPr>
              <a:t>Il tema della </a:t>
            </a:r>
            <a:r>
              <a:rPr lang="it-IT" sz="1300" b="1" strike="noStrike" spc="-1">
                <a:solidFill>
                  <a:srgbClr val="000000"/>
                </a:solidFill>
                <a:uFill>
                  <a:solidFill>
                    <a:srgbClr val="FFFFFF"/>
                  </a:solidFill>
                </a:uFill>
                <a:latin typeface="Arial"/>
                <a:ea typeface="DejaVu Sans"/>
              </a:rPr>
              <a:t>governance di area vasta </a:t>
            </a:r>
            <a:r>
              <a:rPr lang="it-IT" sz="1300" b="0" strike="noStrike" spc="-1">
                <a:solidFill>
                  <a:srgbClr val="000000"/>
                </a:solidFill>
                <a:uFill>
                  <a:solidFill>
                    <a:srgbClr val="FFFFFF"/>
                  </a:solidFill>
                </a:uFill>
                <a:latin typeface="Arial"/>
                <a:ea typeface="DejaVu Sans"/>
              </a:rPr>
              <a:t>si pone al centro dell’attuale riflessione sull’assetto istituzionale regionale per due concomitanti ragioni:</a:t>
            </a:r>
            <a:endParaRPr lang="it-IT" sz="1800" b="0" strike="noStrike" spc="-1">
              <a:solidFill>
                <a:srgbClr val="000000"/>
              </a:solidFill>
              <a:uFill>
                <a:solidFill>
                  <a:srgbClr val="FFFFFF"/>
                </a:solidFill>
              </a:uFill>
              <a:latin typeface="Arial"/>
            </a:endParaRPr>
          </a:p>
          <a:p>
            <a:pPr>
              <a:lnSpc>
                <a:spcPct val="100000"/>
              </a:lnSpc>
            </a:pPr>
            <a:endParaRPr lang="it-IT" sz="1800" b="0" strike="noStrike" spc="-1">
              <a:solidFill>
                <a:srgbClr val="000000"/>
              </a:solidFill>
              <a:uFill>
                <a:solidFill>
                  <a:srgbClr val="FFFFFF"/>
                </a:solidFill>
              </a:uFill>
              <a:latin typeface="Arial"/>
            </a:endParaRPr>
          </a:p>
          <a:p>
            <a:pPr>
              <a:lnSpc>
                <a:spcPct val="100000"/>
              </a:lnSpc>
            </a:pPr>
            <a:r>
              <a:rPr lang="it-IT" sz="1300" b="0" strike="noStrike" spc="-1">
                <a:solidFill>
                  <a:srgbClr val="000000"/>
                </a:solidFill>
                <a:uFill>
                  <a:solidFill>
                    <a:srgbClr val="FFFFFF"/>
                  </a:solidFill>
                </a:uFill>
                <a:latin typeface="Arial"/>
                <a:ea typeface="DejaVu Sans"/>
              </a:rPr>
              <a:t>- la recente modifica dello Statuto speciale, che determina il venir meno degli enti provinciali</a:t>
            </a:r>
            <a:endParaRPr lang="it-IT" sz="1800" b="0" strike="noStrike" spc="-1">
              <a:solidFill>
                <a:srgbClr val="000000"/>
              </a:solidFill>
              <a:uFill>
                <a:solidFill>
                  <a:srgbClr val="FFFFFF"/>
                </a:solidFill>
              </a:uFill>
              <a:latin typeface="Arial"/>
            </a:endParaRPr>
          </a:p>
          <a:p>
            <a:pPr>
              <a:lnSpc>
                <a:spcPct val="100000"/>
              </a:lnSpc>
            </a:pPr>
            <a:endParaRPr lang="it-IT" sz="1800" b="0" strike="noStrike" spc="-1">
              <a:solidFill>
                <a:srgbClr val="000000"/>
              </a:solidFill>
              <a:uFill>
                <a:solidFill>
                  <a:srgbClr val="FFFFFF"/>
                </a:solidFill>
              </a:uFill>
              <a:latin typeface="Arial"/>
            </a:endParaRPr>
          </a:p>
          <a:p>
            <a:pPr>
              <a:lnSpc>
                <a:spcPct val="100000"/>
              </a:lnSpc>
            </a:pPr>
            <a:r>
              <a:rPr lang="it-IT" sz="1300" b="0" strike="noStrike" spc="-1">
                <a:solidFill>
                  <a:srgbClr val="000000"/>
                </a:solidFill>
                <a:uFill>
                  <a:solidFill>
                    <a:srgbClr val="FFFFFF"/>
                  </a:solidFill>
                </a:uFill>
                <a:latin typeface="Arial"/>
                <a:ea typeface="DejaVu Sans"/>
              </a:rPr>
              <a:t>- la riforma dell’assetto del governo locale, che ha costituito forme obbligatorie di cooperazione intermunicipale</a:t>
            </a:r>
            <a:endParaRPr lang="it-IT" sz="1800" b="0" strike="noStrike" spc="-1">
              <a:solidFill>
                <a:srgbClr val="000000"/>
              </a:solidFill>
              <a:uFill>
                <a:solidFill>
                  <a:srgbClr val="FFFFFF"/>
                </a:solidFill>
              </a:uFill>
              <a:latin typeface="Arial"/>
            </a:endParaRPr>
          </a:p>
        </p:txBody>
      </p:sp>
      <p:sp>
        <p:nvSpPr>
          <p:cNvPr id="47" name="CustomShape 2"/>
          <p:cNvSpPr/>
          <p:nvPr/>
        </p:nvSpPr>
        <p:spPr>
          <a:xfrm>
            <a:off x="183960" y="1391760"/>
            <a:ext cx="7821360" cy="84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it-IT" sz="3000" b="1" strike="noStrike" cap="all" spc="-1">
                <a:solidFill>
                  <a:srgbClr val="000000"/>
                </a:solidFill>
                <a:uFill>
                  <a:solidFill>
                    <a:srgbClr val="FFFFFF"/>
                  </a:solidFill>
                </a:uFill>
                <a:latin typeface="Arial"/>
                <a:ea typeface="Arial"/>
              </a:rPr>
              <a:t>Officina autonomia e istituzioni</a:t>
            </a:r>
            <a:endParaRPr lang="it-IT" sz="1800" b="0" strike="noStrike" spc="-1">
              <a:solidFill>
                <a:srgbClr val="000000"/>
              </a:solidFill>
              <a:uFill>
                <a:solidFill>
                  <a:srgbClr val="FFFFFF"/>
                </a:solidFill>
              </a:uFill>
              <a:latin typeface="Arial"/>
            </a:endParaRPr>
          </a:p>
        </p:txBody>
      </p:sp>
      <p:sp>
        <p:nvSpPr>
          <p:cNvPr id="48" name="CustomShape 3"/>
          <p:cNvSpPr/>
          <p:nvPr/>
        </p:nvSpPr>
        <p:spPr>
          <a:xfrm>
            <a:off x="258480" y="4439520"/>
            <a:ext cx="8299800" cy="14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it-IT" sz="1300" b="0" strike="noStrike" spc="-1">
                <a:solidFill>
                  <a:srgbClr val="000000"/>
                </a:solidFill>
                <a:uFill>
                  <a:solidFill>
                    <a:srgbClr val="FFFFFF"/>
                  </a:solidFill>
                </a:uFill>
                <a:latin typeface="Arial"/>
                <a:ea typeface="DejaVu Sans"/>
              </a:rPr>
              <a:t>L’</a:t>
            </a:r>
            <a:r>
              <a:rPr lang="it-IT" sz="1300" b="1" strike="noStrike" spc="-1">
                <a:solidFill>
                  <a:srgbClr val="000000"/>
                </a:solidFill>
                <a:uFill>
                  <a:solidFill>
                    <a:srgbClr val="FFFFFF"/>
                  </a:solidFill>
                </a:uFill>
                <a:latin typeface="Arial"/>
                <a:ea typeface="DejaVu Sans"/>
              </a:rPr>
              <a:t>obiettivo</a:t>
            </a:r>
            <a:r>
              <a:rPr lang="it-IT" sz="1300" b="0" strike="noStrike" spc="-1">
                <a:solidFill>
                  <a:srgbClr val="000000"/>
                </a:solidFill>
                <a:uFill>
                  <a:solidFill>
                    <a:srgbClr val="FFFFFF"/>
                  </a:solidFill>
                </a:uFill>
                <a:latin typeface="Arial"/>
                <a:ea typeface="DejaVu Sans"/>
              </a:rPr>
              <a:t> dell’Officina è la delineazione di </a:t>
            </a:r>
            <a:r>
              <a:rPr lang="it-IT" sz="1300" b="1" strike="noStrike" spc="-1">
                <a:solidFill>
                  <a:srgbClr val="000000"/>
                </a:solidFill>
                <a:uFill>
                  <a:solidFill>
                    <a:srgbClr val="FFFFFF"/>
                  </a:solidFill>
                </a:uFill>
                <a:latin typeface="Arial"/>
                <a:ea typeface="DejaVu Sans"/>
              </a:rPr>
              <a:t>nuovi modelli organizzativi</a:t>
            </a:r>
            <a:r>
              <a:rPr lang="it-IT" sz="1300" b="0" strike="noStrike" spc="-1">
                <a:solidFill>
                  <a:srgbClr val="000000"/>
                </a:solidFill>
                <a:uFill>
                  <a:solidFill>
                    <a:srgbClr val="FFFFFF"/>
                  </a:solidFill>
                </a:uFill>
                <a:latin typeface="Arial"/>
                <a:ea typeface="DejaVu Sans"/>
              </a:rPr>
              <a:t> per il livello di governo comunale e di area vasta:</a:t>
            </a:r>
            <a:endParaRPr lang="it-IT" sz="1800" b="0" strike="noStrike" spc="-1">
              <a:solidFill>
                <a:srgbClr val="000000"/>
              </a:solidFill>
              <a:uFill>
                <a:solidFill>
                  <a:srgbClr val="FFFFFF"/>
                </a:solidFill>
              </a:uFill>
              <a:latin typeface="Arial"/>
            </a:endParaRPr>
          </a:p>
          <a:p>
            <a:pPr algn="just">
              <a:lnSpc>
                <a:spcPct val="100000"/>
              </a:lnSpc>
            </a:pPr>
            <a:r>
              <a:rPr lang="it-IT" sz="1300" b="0" strike="noStrike" spc="-1">
                <a:solidFill>
                  <a:srgbClr val="000000"/>
                </a:solidFill>
                <a:uFill>
                  <a:solidFill>
                    <a:srgbClr val="FFFFFF"/>
                  </a:solidFill>
                </a:uFill>
                <a:latin typeface="Arial"/>
                <a:ea typeface="DejaVu Sans"/>
              </a:rPr>
              <a:t>non solo soluzioni burocratico-amministrative, ma espressione delle </a:t>
            </a:r>
            <a:r>
              <a:rPr lang="it-IT" sz="1300" b="0" u="sng" strike="noStrike" spc="-1">
                <a:solidFill>
                  <a:srgbClr val="000000"/>
                </a:solidFill>
                <a:uFill>
                  <a:solidFill>
                    <a:srgbClr val="FFFFFF"/>
                  </a:solidFill>
                </a:uFill>
                <a:latin typeface="Arial"/>
                <a:ea typeface="DejaVu Sans"/>
              </a:rPr>
              <a:t>peculiarità dei territori e delle comunità</a:t>
            </a:r>
            <a:r>
              <a:rPr lang="it-IT" sz="1300" b="0" strike="noStrike" spc="-1">
                <a:solidFill>
                  <a:srgbClr val="000000"/>
                </a:solidFill>
                <a:uFill>
                  <a:solidFill>
                    <a:srgbClr val="FFFFFF"/>
                  </a:solidFill>
                </a:uFill>
                <a:latin typeface="Arial"/>
                <a:ea typeface="DejaVu Sans"/>
              </a:rPr>
              <a:t> di riferimento e promotori del loro sviluppo strategico, sia sotto il profilo economico, che culturale e sociale</a:t>
            </a:r>
            <a:endParaRPr lang="it-IT" sz="1800" b="0" strike="noStrike" spc="-1">
              <a:solidFill>
                <a:srgbClr val="000000"/>
              </a:solidFill>
              <a:uFill>
                <a:solidFill>
                  <a:srgbClr val="FFFFFF"/>
                </a:solidFill>
              </a:uFill>
              <a:latin typeface="Arial"/>
            </a:endParaRPr>
          </a:p>
          <a:p>
            <a:pPr algn="just">
              <a:lnSpc>
                <a:spcPct val="100000"/>
              </a:lnSpc>
            </a:pPr>
            <a:endParaRPr lang="it-IT" sz="1800" b="0" strike="noStrike" spc="-1">
              <a:solidFill>
                <a:srgbClr val="000000"/>
              </a:solidFill>
              <a:uFill>
                <a:solidFill>
                  <a:srgbClr val="FFFFFF"/>
                </a:solidFill>
              </a:uFill>
              <a:latin typeface="Arial"/>
            </a:endParaRPr>
          </a:p>
          <a:p>
            <a:pPr algn="just">
              <a:lnSpc>
                <a:spcPct val="100000"/>
              </a:lnSpc>
            </a:pPr>
            <a:r>
              <a:rPr lang="it-IT" sz="1300" b="1" strike="noStrike" spc="-1">
                <a:solidFill>
                  <a:srgbClr val="000000"/>
                </a:solidFill>
                <a:uFill>
                  <a:solidFill>
                    <a:srgbClr val="FFFFFF"/>
                  </a:solidFill>
                </a:uFill>
                <a:latin typeface="Arial"/>
                <a:ea typeface="DejaVu Sans"/>
              </a:rPr>
              <a:t>*** L’ordinamento degli enti locali è uno degli ambiti più sensibili sui quali misurare le ragioni della specialità della nostra Regione ***</a:t>
            </a:r>
            <a:endParaRPr lang="it-IT" sz="1800" b="0" strike="noStrike" spc="-1">
              <a:solidFill>
                <a:srgbClr val="000000"/>
              </a:solidFill>
              <a:uFill>
                <a:solidFill>
                  <a:srgbClr val="FFFFFF"/>
                </a:solidFill>
              </a:uFill>
              <a:latin typeface="Arial"/>
            </a:endParaRPr>
          </a:p>
        </p:txBody>
      </p:sp>
      <p:sp>
        <p:nvSpPr>
          <p:cNvPr id="49" name="CustomShape 4"/>
          <p:cNvSpPr/>
          <p:nvPr/>
        </p:nvSpPr>
        <p:spPr>
          <a:xfrm flipH="1">
            <a:off x="4387995" y="3772800"/>
            <a:ext cx="360" cy="666720"/>
          </a:xfrm>
          <a:custGeom>
            <a:avLst/>
            <a:gdLst/>
            <a:ahLst/>
            <a:cxnLst/>
            <a:rect l="l" t="t" r="r" b="b"/>
            <a:pathLst>
              <a:path w="21600" h="21600">
                <a:moveTo>
                  <a:pt x="0" y="0"/>
                </a:moveTo>
                <a:lnTo>
                  <a:pt x="21600" y="21600"/>
                </a:lnTo>
              </a:path>
            </a:pathLst>
          </a:custGeom>
          <a:noFill/>
          <a:ln w="127080">
            <a:round/>
            <a:tailEnd type="triangle" w="med" len="me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p:style>
      </p:sp>
    </p:spTree>
    <p:extLst>
      <p:ext uri="{BB962C8B-B14F-4D97-AF65-F5344CB8AC3E}">
        <p14:creationId xmlns:p14="http://schemas.microsoft.com/office/powerpoint/2010/main" val="43679171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magine 4"/>
          <p:cNvPicPr/>
          <p:nvPr/>
        </p:nvPicPr>
        <p:blipFill>
          <a:blip r:embed="rId2"/>
          <a:stretch/>
        </p:blipFill>
        <p:spPr>
          <a:xfrm>
            <a:off x="0" y="0"/>
            <a:ext cx="9142920" cy="1390680"/>
          </a:xfrm>
          <a:prstGeom prst="rect">
            <a:avLst/>
          </a:prstGeom>
          <a:ln>
            <a:noFill/>
          </a:ln>
        </p:spPr>
      </p:pic>
      <p:sp>
        <p:nvSpPr>
          <p:cNvPr id="54" name="CustomShape 1"/>
          <p:cNvSpPr/>
          <p:nvPr/>
        </p:nvSpPr>
        <p:spPr>
          <a:xfrm>
            <a:off x="183960" y="1391760"/>
            <a:ext cx="7821360" cy="84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it-IT" sz="3000" b="1" strike="noStrike" cap="all" spc="-1">
                <a:solidFill>
                  <a:srgbClr val="000000"/>
                </a:solidFill>
                <a:uFill>
                  <a:solidFill>
                    <a:srgbClr val="FFFFFF"/>
                  </a:solidFill>
                </a:uFill>
                <a:latin typeface="Arial"/>
                <a:ea typeface="Arial"/>
              </a:rPr>
              <a:t>Officina autonomia e istituzioni</a:t>
            </a:r>
            <a:endParaRPr lang="it-IT" sz="1800" b="0" strike="noStrike" spc="-1">
              <a:solidFill>
                <a:srgbClr val="000000"/>
              </a:solidFill>
              <a:uFill>
                <a:solidFill>
                  <a:srgbClr val="FFFFFF"/>
                </a:solidFill>
              </a:uFill>
              <a:latin typeface="Arial"/>
            </a:endParaRPr>
          </a:p>
        </p:txBody>
      </p:sp>
      <p:sp>
        <p:nvSpPr>
          <p:cNvPr id="55" name="CustomShape 2"/>
          <p:cNvSpPr/>
          <p:nvPr/>
        </p:nvSpPr>
        <p:spPr>
          <a:xfrm>
            <a:off x="229680" y="2971440"/>
            <a:ext cx="8203320" cy="391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40000"/>
              </a:lnSpc>
            </a:pPr>
            <a:r>
              <a:rPr lang="it-IT" sz="1500" b="1" strike="noStrike" spc="-1">
                <a:solidFill>
                  <a:srgbClr val="000000"/>
                </a:solidFill>
                <a:uFill>
                  <a:solidFill>
                    <a:srgbClr val="FFFFFF"/>
                  </a:solidFill>
                </a:uFill>
                <a:latin typeface="Arial"/>
                <a:ea typeface="DejaVu Sans"/>
              </a:rPr>
              <a:t>(a) Identificazione del “Friuli”</a:t>
            </a:r>
            <a:r>
              <a:rPr lang="it-IT" sz="1500" b="0" strike="noStrike" spc="-1">
                <a:solidFill>
                  <a:srgbClr val="000000"/>
                </a:solidFill>
                <a:uFill>
                  <a:solidFill>
                    <a:srgbClr val="FFFFFF"/>
                  </a:solidFill>
                </a:uFill>
                <a:latin typeface="Arial"/>
                <a:ea typeface="DejaVu Sans"/>
              </a:rPr>
              <a:t>,</a:t>
            </a:r>
            <a:r>
              <a:rPr lang="it-IT" sz="1500" b="1" strike="noStrike" spc="-1">
                <a:solidFill>
                  <a:srgbClr val="000000"/>
                </a:solidFill>
                <a:uFill>
                  <a:solidFill>
                    <a:srgbClr val="FFFFFF"/>
                  </a:solidFill>
                </a:uFill>
                <a:latin typeface="Arial"/>
                <a:ea typeface="DejaVu Sans"/>
              </a:rPr>
              <a:t> </a:t>
            </a:r>
            <a:r>
              <a:rPr lang="it-IT" sz="1500" b="0" strike="noStrike" spc="-1">
                <a:solidFill>
                  <a:srgbClr val="000000"/>
                </a:solidFill>
                <a:uFill>
                  <a:solidFill>
                    <a:srgbClr val="FFFFFF"/>
                  </a:solidFill>
                </a:uFill>
                <a:latin typeface="Arial"/>
                <a:ea typeface="DejaVu Sans"/>
              </a:rPr>
              <a:t>nelle sue varie forme e declinazioni: delimitazione del perimetro che definisce l’unità e l’unitarietà del Friuli, all’interno del quale si declinano i profili di  pluridentità del Friuli (di tipo linguistico, geomorfologico, socio-economico, ecc.).</a:t>
            </a:r>
            <a:endParaRPr lang="it-IT" sz="1800" b="0" strike="noStrike" spc="-1">
              <a:solidFill>
                <a:srgbClr val="000000"/>
              </a:solidFill>
              <a:uFill>
                <a:solidFill>
                  <a:srgbClr val="FFFFFF"/>
                </a:solidFill>
              </a:uFill>
              <a:latin typeface="Arial"/>
            </a:endParaRPr>
          </a:p>
          <a:p>
            <a:pPr algn="just">
              <a:lnSpc>
                <a:spcPct val="140000"/>
              </a:lnSpc>
            </a:pPr>
            <a:r>
              <a:rPr lang="it-IT" sz="1500" b="1" strike="noStrike" spc="-1">
                <a:solidFill>
                  <a:srgbClr val="000000"/>
                </a:solidFill>
                <a:uFill>
                  <a:solidFill>
                    <a:srgbClr val="FFFFFF"/>
                  </a:solidFill>
                </a:uFill>
                <a:latin typeface="Arial"/>
                <a:ea typeface="DejaVu Sans"/>
              </a:rPr>
              <a:t>(b) </a:t>
            </a:r>
            <a:r>
              <a:rPr lang="it-IT" sz="1500" b="0" strike="noStrike" spc="-1">
                <a:solidFill>
                  <a:srgbClr val="000000"/>
                </a:solidFill>
                <a:uFill>
                  <a:solidFill>
                    <a:srgbClr val="FFFFFF"/>
                  </a:solidFill>
                </a:uFill>
                <a:latin typeface="Arial"/>
                <a:ea typeface="DejaVu Sans"/>
              </a:rPr>
              <a:t>Esplicitazione della </a:t>
            </a:r>
            <a:r>
              <a:rPr lang="it-IT" sz="1500" b="1" strike="noStrike" spc="-1">
                <a:solidFill>
                  <a:srgbClr val="000000"/>
                </a:solidFill>
                <a:uFill>
                  <a:solidFill>
                    <a:srgbClr val="FFFFFF"/>
                  </a:solidFill>
                </a:uFill>
                <a:latin typeface="Arial"/>
                <a:ea typeface="DejaVu Sans"/>
              </a:rPr>
              <a:t>rilevanza giuridica degli elementi identitari del Friuli</a:t>
            </a:r>
            <a:r>
              <a:rPr lang="it-IT" sz="1500" b="0" strike="noStrike" spc="-1">
                <a:solidFill>
                  <a:srgbClr val="000000"/>
                </a:solidFill>
                <a:uFill>
                  <a:solidFill>
                    <a:srgbClr val="FFFFFF"/>
                  </a:solidFill>
                </a:uFill>
                <a:latin typeface="Arial"/>
                <a:ea typeface="DejaVu Sans"/>
              </a:rPr>
              <a:t>: pluralismo linguistico e culturale, policentrismo connesso alla varietà territoriale, con l’obiettivo di potenziare sul piano istituzionale le peculiarità identitarie del Friuli sino all’ipotesi di configurare un’Istituzione rappresentativa di area vasta (legame tra elementi identitari e assetti istituzionali su scala locale).</a:t>
            </a:r>
            <a:endParaRPr lang="it-IT" sz="1800" b="0" strike="noStrike" spc="-1">
              <a:solidFill>
                <a:srgbClr val="000000"/>
              </a:solidFill>
              <a:uFill>
                <a:solidFill>
                  <a:srgbClr val="FFFFFF"/>
                </a:solidFill>
              </a:uFill>
              <a:latin typeface="Arial"/>
            </a:endParaRPr>
          </a:p>
          <a:p>
            <a:pPr algn="just">
              <a:lnSpc>
                <a:spcPct val="140000"/>
              </a:lnSpc>
            </a:pPr>
            <a:r>
              <a:rPr lang="it-IT" sz="1500" b="1" strike="noStrike" spc="-1">
                <a:solidFill>
                  <a:srgbClr val="000000"/>
                </a:solidFill>
                <a:uFill>
                  <a:solidFill>
                    <a:srgbClr val="FFFFFF"/>
                  </a:solidFill>
                </a:uFill>
                <a:latin typeface="Arial"/>
                <a:ea typeface="DejaVu Sans"/>
              </a:rPr>
              <a:t>(c) Ruolo dell’identità giuridica del Friuli</a:t>
            </a:r>
            <a:r>
              <a:rPr lang="it-IT" sz="1500" b="0" strike="noStrike" spc="-1">
                <a:solidFill>
                  <a:srgbClr val="000000"/>
                </a:solidFill>
                <a:uFill>
                  <a:solidFill>
                    <a:srgbClr val="FFFFFF"/>
                  </a:solidFill>
                </a:uFill>
                <a:latin typeface="Arial"/>
                <a:ea typeface="DejaVu Sans"/>
              </a:rPr>
              <a:t> come elemento costitutivo della Regione FVG: l’Istituzione rappresentativa del Friuli come componente dell’unità regionale (legame tra elementi identitari e assetti istituzionali su scala regionale).</a:t>
            </a:r>
            <a:endParaRPr lang="it-IT" sz="1800" b="0" strike="noStrike" spc="-1">
              <a:solidFill>
                <a:srgbClr val="000000"/>
              </a:solidFill>
              <a:uFill>
                <a:solidFill>
                  <a:srgbClr val="FFFFFF"/>
                </a:solidFill>
              </a:uFill>
              <a:latin typeface="Arial"/>
            </a:endParaRPr>
          </a:p>
          <a:p>
            <a:pPr algn="just">
              <a:lnSpc>
                <a:spcPts val="110"/>
              </a:lnSpc>
            </a:pPr>
            <a:endParaRPr lang="it-IT" sz="1800" b="0" strike="noStrike" spc="-1">
              <a:solidFill>
                <a:srgbClr val="000000"/>
              </a:solidFill>
              <a:uFill>
                <a:solidFill>
                  <a:srgbClr val="FFFFFF"/>
                </a:solidFill>
              </a:uFill>
              <a:latin typeface="Arial"/>
            </a:endParaRPr>
          </a:p>
          <a:p>
            <a:pPr algn="just">
              <a:lnSpc>
                <a:spcPct val="100000"/>
              </a:lnSpc>
            </a:pPr>
            <a:endParaRPr lang="it-IT" sz="1800" b="0" strike="noStrike" spc="-1">
              <a:solidFill>
                <a:srgbClr val="000000"/>
              </a:solidFill>
              <a:uFill>
                <a:solidFill>
                  <a:srgbClr val="FFFFFF"/>
                </a:solidFill>
              </a:uFill>
              <a:latin typeface="Arial"/>
            </a:endParaRPr>
          </a:p>
        </p:txBody>
      </p:sp>
      <p:sp>
        <p:nvSpPr>
          <p:cNvPr id="56" name="CustomShape 3"/>
          <p:cNvSpPr/>
          <p:nvPr/>
        </p:nvSpPr>
        <p:spPr>
          <a:xfrm>
            <a:off x="183960" y="2318400"/>
            <a:ext cx="8391240" cy="39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2000" b="0" strike="noStrike" cap="all" spc="-1">
                <a:solidFill>
                  <a:srgbClr val="000000"/>
                </a:solidFill>
                <a:uFill>
                  <a:solidFill>
                    <a:srgbClr val="FFFFFF"/>
                  </a:solidFill>
                </a:uFill>
                <a:latin typeface="Arial"/>
                <a:ea typeface="Arial"/>
              </a:rPr>
              <a:t>1. Profili di rilevanza giuridica del concetto di identità</a:t>
            </a:r>
            <a:endParaRPr lang="it-IT"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05013279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magine 4"/>
          <p:cNvPicPr/>
          <p:nvPr/>
        </p:nvPicPr>
        <p:blipFill>
          <a:blip r:embed="rId2"/>
          <a:stretch/>
        </p:blipFill>
        <p:spPr>
          <a:xfrm>
            <a:off x="0" y="0"/>
            <a:ext cx="9142920" cy="1390680"/>
          </a:xfrm>
          <a:prstGeom prst="rect">
            <a:avLst/>
          </a:prstGeom>
          <a:ln>
            <a:noFill/>
          </a:ln>
        </p:spPr>
      </p:pic>
      <p:sp>
        <p:nvSpPr>
          <p:cNvPr id="58" name="CustomShape 1"/>
          <p:cNvSpPr/>
          <p:nvPr/>
        </p:nvSpPr>
        <p:spPr>
          <a:xfrm>
            <a:off x="183960" y="1391760"/>
            <a:ext cx="7821360" cy="84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it-IT" sz="3000" b="1" strike="noStrike" cap="all" spc="-1">
                <a:solidFill>
                  <a:srgbClr val="000000"/>
                </a:solidFill>
                <a:uFill>
                  <a:solidFill>
                    <a:srgbClr val="FFFFFF"/>
                  </a:solidFill>
                </a:uFill>
                <a:latin typeface="Arial"/>
                <a:ea typeface="Arial"/>
              </a:rPr>
              <a:t>Officina autonomia e istituzioni</a:t>
            </a:r>
            <a:endParaRPr lang="it-IT" sz="1800" b="0" strike="noStrike" spc="-1">
              <a:solidFill>
                <a:srgbClr val="000000"/>
              </a:solidFill>
              <a:uFill>
                <a:solidFill>
                  <a:srgbClr val="FFFFFF"/>
                </a:solidFill>
              </a:uFill>
              <a:latin typeface="Arial"/>
            </a:endParaRPr>
          </a:p>
        </p:txBody>
      </p:sp>
      <p:sp>
        <p:nvSpPr>
          <p:cNvPr id="59" name="CustomShape 2"/>
          <p:cNvSpPr/>
          <p:nvPr/>
        </p:nvSpPr>
        <p:spPr>
          <a:xfrm>
            <a:off x="229680" y="2318400"/>
            <a:ext cx="8391240" cy="39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2000" b="0" strike="noStrike" cap="all" spc="-1">
                <a:solidFill>
                  <a:srgbClr val="000000"/>
                </a:solidFill>
                <a:uFill>
                  <a:solidFill>
                    <a:srgbClr val="FFFFFF"/>
                  </a:solidFill>
                </a:uFill>
                <a:latin typeface="Arial"/>
                <a:ea typeface="Arial"/>
              </a:rPr>
              <a:t>2. </a:t>
            </a:r>
            <a:r>
              <a:rPr lang="it-IT" sz="2000" b="0" strike="noStrike" spc="-1">
                <a:solidFill>
                  <a:srgbClr val="000000"/>
                </a:solidFill>
                <a:uFill>
                  <a:solidFill>
                    <a:srgbClr val="FFFFFF"/>
                  </a:solidFill>
                </a:uFill>
                <a:latin typeface="Arial"/>
                <a:ea typeface="Arial"/>
              </a:rPr>
              <a:t>FUNZIONI AMMINISTRATIVE E SERVIZI PUBBLICI LOCALI</a:t>
            </a:r>
            <a:endParaRPr lang="it-IT" sz="1800" b="0" strike="noStrike" spc="-1">
              <a:solidFill>
                <a:srgbClr val="000000"/>
              </a:solidFill>
              <a:uFill>
                <a:solidFill>
                  <a:srgbClr val="FFFFFF"/>
                </a:solidFill>
              </a:uFill>
              <a:latin typeface="Arial"/>
            </a:endParaRPr>
          </a:p>
        </p:txBody>
      </p:sp>
      <p:sp>
        <p:nvSpPr>
          <p:cNvPr id="60" name="CustomShape 3"/>
          <p:cNvSpPr/>
          <p:nvPr/>
        </p:nvSpPr>
        <p:spPr>
          <a:xfrm>
            <a:off x="229680" y="2718720"/>
            <a:ext cx="8203320" cy="361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40000"/>
              </a:lnSpc>
            </a:pPr>
            <a:r>
              <a:rPr lang="it-IT" sz="1500" b="1" strike="noStrike" spc="-1">
                <a:solidFill>
                  <a:srgbClr val="000000"/>
                </a:solidFill>
                <a:uFill>
                  <a:solidFill>
                    <a:srgbClr val="FFFFFF"/>
                  </a:solidFill>
                </a:uFill>
                <a:latin typeface="Arial"/>
                <a:ea typeface="DejaVu Sans"/>
              </a:rPr>
              <a:t>(a)</a:t>
            </a:r>
            <a:r>
              <a:rPr lang="it-IT" sz="1500" b="0" strike="noStrike" spc="-1">
                <a:solidFill>
                  <a:srgbClr val="000000"/>
                </a:solidFill>
                <a:uFill>
                  <a:solidFill>
                    <a:srgbClr val="FFFFFF"/>
                  </a:solidFill>
                </a:uFill>
                <a:latin typeface="Arial"/>
                <a:ea typeface="DejaVu Sans"/>
              </a:rPr>
              <a:t> Elaborazione di </a:t>
            </a:r>
            <a:r>
              <a:rPr lang="it-IT" sz="1500" b="1" strike="noStrike" spc="-1">
                <a:solidFill>
                  <a:srgbClr val="000000"/>
                </a:solidFill>
                <a:uFill>
                  <a:solidFill>
                    <a:srgbClr val="FFFFFF"/>
                  </a:solidFill>
                </a:uFill>
                <a:latin typeface="Arial"/>
                <a:ea typeface="DejaVu Sans"/>
              </a:rPr>
              <a:t>modelli di allocazione delle funzioni e di erogazione di servizi</a:t>
            </a:r>
            <a:r>
              <a:rPr lang="it-IT" sz="1500" b="0" strike="noStrike" spc="-1">
                <a:solidFill>
                  <a:srgbClr val="000000"/>
                </a:solidFill>
                <a:uFill>
                  <a:solidFill>
                    <a:srgbClr val="FFFFFF"/>
                  </a:solidFill>
                </a:uFill>
                <a:latin typeface="Arial"/>
                <a:ea typeface="DejaVu Sans"/>
              </a:rPr>
              <a:t>: delineazione di un sistema di </a:t>
            </a:r>
            <a:r>
              <a:rPr lang="it-IT" sz="1500" b="0" i="1" strike="noStrike" spc="-1">
                <a:solidFill>
                  <a:srgbClr val="000000"/>
                </a:solidFill>
                <a:uFill>
                  <a:solidFill>
                    <a:srgbClr val="FFFFFF"/>
                  </a:solidFill>
                </a:uFill>
                <a:latin typeface="Arial"/>
                <a:ea typeface="DejaVu Sans"/>
              </a:rPr>
              <a:t>ripartizione delle funzioni e dei servizi tra comuni e amministrazioni sovracomunali</a:t>
            </a:r>
            <a:r>
              <a:rPr lang="it-IT" sz="1500" b="0" strike="noStrike" spc="-1">
                <a:solidFill>
                  <a:srgbClr val="000000"/>
                </a:solidFill>
                <a:uFill>
                  <a:solidFill>
                    <a:srgbClr val="FFFFFF"/>
                  </a:solidFill>
                </a:uFill>
                <a:latin typeface="Arial"/>
                <a:ea typeface="DejaVu Sans"/>
              </a:rPr>
              <a:t>, rispondente ai principi di sussidiarietà, differenziazione e adeguatezza e, al tempo stesso, a criteri di economicità, efficacia ed efficienza dell’azione amministrativa: </a:t>
            </a:r>
            <a:r>
              <a:rPr lang="it-IT" sz="1500" b="0" i="1" strike="noStrike" spc="-1">
                <a:solidFill>
                  <a:srgbClr val="000000"/>
                </a:solidFill>
                <a:uFill>
                  <a:solidFill>
                    <a:srgbClr val="FFFFFF"/>
                  </a:solidFill>
                </a:uFill>
                <a:latin typeface="Arial"/>
                <a:ea typeface="DejaVu Sans"/>
              </a:rPr>
              <a:t>modelli non rigidi e uniformi, ma flessibili e differenziati</a:t>
            </a:r>
            <a:r>
              <a:rPr lang="it-IT" sz="1500" b="0" strike="noStrike" spc="-1">
                <a:solidFill>
                  <a:srgbClr val="000000"/>
                </a:solidFill>
                <a:uFill>
                  <a:solidFill>
                    <a:srgbClr val="FFFFFF"/>
                  </a:solidFill>
                </a:uFill>
                <a:latin typeface="Arial"/>
                <a:ea typeface="DejaVu Sans"/>
              </a:rPr>
              <a:t>.</a:t>
            </a:r>
            <a:endParaRPr lang="it-IT" sz="1800" b="0" strike="noStrike" spc="-1">
              <a:solidFill>
                <a:srgbClr val="000000"/>
              </a:solidFill>
              <a:uFill>
                <a:solidFill>
                  <a:srgbClr val="FFFFFF"/>
                </a:solidFill>
              </a:uFill>
              <a:latin typeface="Arial"/>
            </a:endParaRPr>
          </a:p>
          <a:p>
            <a:pPr algn="just">
              <a:lnSpc>
                <a:spcPct val="140000"/>
              </a:lnSpc>
            </a:pPr>
            <a:r>
              <a:rPr lang="it-IT" sz="1500" b="1" strike="noStrike" spc="-1">
                <a:solidFill>
                  <a:srgbClr val="000000"/>
                </a:solidFill>
                <a:uFill>
                  <a:solidFill>
                    <a:srgbClr val="FFFFFF"/>
                  </a:solidFill>
                </a:uFill>
                <a:latin typeface="Arial"/>
                <a:ea typeface="DejaVu Sans"/>
              </a:rPr>
              <a:t>(b) </a:t>
            </a:r>
            <a:r>
              <a:rPr lang="it-IT" sz="1500" b="0" strike="noStrike" spc="-1">
                <a:solidFill>
                  <a:srgbClr val="000000"/>
                </a:solidFill>
                <a:uFill>
                  <a:solidFill>
                    <a:srgbClr val="FFFFFF"/>
                  </a:solidFill>
                </a:uFill>
                <a:latin typeface="Arial"/>
                <a:ea typeface="DejaVu Sans"/>
              </a:rPr>
              <a:t>Enucleazione di </a:t>
            </a:r>
            <a:r>
              <a:rPr lang="it-IT" sz="1500" b="1" strike="noStrike" spc="-1">
                <a:solidFill>
                  <a:srgbClr val="000000"/>
                </a:solidFill>
                <a:uFill>
                  <a:solidFill>
                    <a:srgbClr val="FFFFFF"/>
                  </a:solidFill>
                </a:uFill>
                <a:latin typeface="Arial"/>
                <a:ea typeface="DejaVu Sans"/>
              </a:rPr>
              <a:t>criteri di valutazione dell’amministrazione in termini di risultato</a:t>
            </a:r>
            <a:r>
              <a:rPr lang="it-IT" sz="1500" b="0" strike="noStrike" spc="-1">
                <a:solidFill>
                  <a:srgbClr val="000000"/>
                </a:solidFill>
                <a:uFill>
                  <a:solidFill>
                    <a:srgbClr val="FFFFFF"/>
                  </a:solidFill>
                </a:uFill>
                <a:latin typeface="Arial"/>
                <a:ea typeface="DejaVu Sans"/>
              </a:rPr>
              <a:t>: la valutazione delle politiche pubbliche è un elemento che contribuisce a elevare la qualità della legislazione e dell’amministrazione e può rappresentare uno strumento di crescita e maturazione del sistema politico e della dialettica politica nel suo complesso.</a:t>
            </a:r>
            <a:endParaRPr lang="it-IT" sz="1800" b="0" strike="noStrike" spc="-1">
              <a:solidFill>
                <a:srgbClr val="000000"/>
              </a:solidFill>
              <a:uFill>
                <a:solidFill>
                  <a:srgbClr val="FFFFFF"/>
                </a:solidFill>
              </a:uFill>
              <a:latin typeface="Arial"/>
            </a:endParaRPr>
          </a:p>
          <a:p>
            <a:pPr algn="just">
              <a:lnSpc>
                <a:spcPct val="140000"/>
              </a:lnSpc>
            </a:pPr>
            <a:endParaRPr lang="it-IT" sz="1800" b="0" strike="noStrike" spc="-1">
              <a:solidFill>
                <a:srgbClr val="000000"/>
              </a:solidFill>
              <a:uFill>
                <a:solidFill>
                  <a:srgbClr val="FFFFFF"/>
                </a:solidFill>
              </a:uFill>
              <a:latin typeface="Arial"/>
            </a:endParaRPr>
          </a:p>
          <a:p>
            <a:pPr algn="just">
              <a:lnSpc>
                <a:spcPct val="140000"/>
              </a:lnSpc>
            </a:pPr>
            <a:endParaRPr lang="it-IT"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6969703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Immagine 4"/>
          <p:cNvPicPr/>
          <p:nvPr/>
        </p:nvPicPr>
        <p:blipFill>
          <a:blip r:embed="rId2"/>
          <a:stretch/>
        </p:blipFill>
        <p:spPr>
          <a:xfrm>
            <a:off x="0" y="0"/>
            <a:ext cx="9142920" cy="1390680"/>
          </a:xfrm>
          <a:prstGeom prst="rect">
            <a:avLst/>
          </a:prstGeom>
          <a:ln>
            <a:noFill/>
          </a:ln>
        </p:spPr>
      </p:pic>
      <p:sp>
        <p:nvSpPr>
          <p:cNvPr id="62" name="CustomShape 1"/>
          <p:cNvSpPr/>
          <p:nvPr/>
        </p:nvSpPr>
        <p:spPr>
          <a:xfrm>
            <a:off x="183960" y="1391760"/>
            <a:ext cx="7821360" cy="84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it-IT" sz="3000" b="1" strike="noStrike" cap="all" spc="-1">
                <a:solidFill>
                  <a:srgbClr val="000000"/>
                </a:solidFill>
                <a:uFill>
                  <a:solidFill>
                    <a:srgbClr val="FFFFFF"/>
                  </a:solidFill>
                </a:uFill>
                <a:latin typeface="Arial"/>
                <a:ea typeface="Arial"/>
              </a:rPr>
              <a:t>Officina autonomia e istituzioni</a:t>
            </a:r>
            <a:endParaRPr lang="it-IT" sz="1800" b="0" strike="noStrike" spc="-1">
              <a:solidFill>
                <a:srgbClr val="000000"/>
              </a:solidFill>
              <a:uFill>
                <a:solidFill>
                  <a:srgbClr val="FFFFFF"/>
                </a:solidFill>
              </a:uFill>
              <a:latin typeface="Arial"/>
            </a:endParaRPr>
          </a:p>
        </p:txBody>
      </p:sp>
      <p:sp>
        <p:nvSpPr>
          <p:cNvPr id="63" name="CustomShape 2"/>
          <p:cNvSpPr/>
          <p:nvPr/>
        </p:nvSpPr>
        <p:spPr>
          <a:xfrm>
            <a:off x="229680" y="2235240"/>
            <a:ext cx="8391240" cy="39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2000" b="0" strike="noStrike" cap="all" spc="-1">
                <a:solidFill>
                  <a:srgbClr val="000000"/>
                </a:solidFill>
                <a:uFill>
                  <a:solidFill>
                    <a:srgbClr val="FFFFFF"/>
                  </a:solidFill>
                </a:uFill>
                <a:latin typeface="Arial"/>
                <a:ea typeface="Arial"/>
              </a:rPr>
              <a:t>3. SISTEMA DI FINANZA PUBBLICA</a:t>
            </a:r>
            <a:endParaRPr lang="it-IT" sz="1800" b="0" strike="noStrike" spc="-1">
              <a:solidFill>
                <a:srgbClr val="000000"/>
              </a:solidFill>
              <a:uFill>
                <a:solidFill>
                  <a:srgbClr val="FFFFFF"/>
                </a:solidFill>
              </a:uFill>
              <a:latin typeface="Arial"/>
            </a:endParaRPr>
          </a:p>
        </p:txBody>
      </p:sp>
      <p:sp>
        <p:nvSpPr>
          <p:cNvPr id="64" name="CustomShape 3"/>
          <p:cNvSpPr/>
          <p:nvPr/>
        </p:nvSpPr>
        <p:spPr>
          <a:xfrm>
            <a:off x="229680" y="2718720"/>
            <a:ext cx="8203320" cy="328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it-IT" sz="1500" b="1" strike="noStrike" spc="-1">
                <a:solidFill>
                  <a:srgbClr val="000000"/>
                </a:solidFill>
                <a:uFill>
                  <a:solidFill>
                    <a:srgbClr val="FFFFFF"/>
                  </a:solidFill>
                </a:uFill>
                <a:latin typeface="Arial"/>
                <a:ea typeface="DejaVu Sans"/>
              </a:rPr>
              <a:t>(a)</a:t>
            </a:r>
            <a:r>
              <a:rPr lang="it-IT" sz="1500" b="0" strike="noStrike" spc="-1">
                <a:solidFill>
                  <a:srgbClr val="000000"/>
                </a:solidFill>
                <a:uFill>
                  <a:solidFill>
                    <a:srgbClr val="FFFFFF"/>
                  </a:solidFill>
                </a:uFill>
                <a:latin typeface="Arial"/>
                <a:ea typeface="DejaVu Sans"/>
              </a:rPr>
              <a:t> </a:t>
            </a:r>
            <a:r>
              <a:rPr lang="it-IT" sz="1500" b="1" strike="noStrike" spc="-1">
                <a:solidFill>
                  <a:srgbClr val="000000"/>
                </a:solidFill>
                <a:uFill>
                  <a:solidFill>
                    <a:srgbClr val="FFFFFF"/>
                  </a:solidFill>
                </a:uFill>
                <a:latin typeface="Arial"/>
                <a:ea typeface="DejaVu Sans"/>
              </a:rPr>
              <a:t>Quadro generale</a:t>
            </a:r>
            <a:r>
              <a:rPr lang="it-IT" sz="1500" b="0" strike="noStrike" spc="-1">
                <a:solidFill>
                  <a:srgbClr val="000000"/>
                </a:solidFill>
                <a:uFill>
                  <a:solidFill>
                    <a:srgbClr val="FFFFFF"/>
                  </a:solidFill>
                </a:uFill>
                <a:latin typeface="Arial"/>
                <a:ea typeface="DejaVu Sans"/>
              </a:rPr>
              <a:t>: il tema della finanza locale non può essere compiutamente compreso se non inserito nel più ampio sistema della finanza pubblica, che si sviluppa ormai necessariamente in una dimensione multilivello. Analisi dei meccanismi di coordinamento e raccordo dei flussi e delle relazioni finanziarie UE-Stato e Stato-Regione FVG.</a:t>
            </a:r>
            <a:endParaRPr lang="it-IT" sz="1800" b="0" strike="noStrike" spc="-1">
              <a:solidFill>
                <a:srgbClr val="000000"/>
              </a:solidFill>
              <a:uFill>
                <a:solidFill>
                  <a:srgbClr val="FFFFFF"/>
                </a:solidFill>
              </a:uFill>
              <a:latin typeface="Arial"/>
            </a:endParaRPr>
          </a:p>
          <a:p>
            <a:pPr algn="just">
              <a:lnSpc>
                <a:spcPct val="100000"/>
              </a:lnSpc>
            </a:pPr>
            <a:r>
              <a:rPr lang="it-IT" sz="1500" b="1" strike="noStrike" spc="-1">
                <a:solidFill>
                  <a:srgbClr val="000000"/>
                </a:solidFill>
                <a:uFill>
                  <a:solidFill>
                    <a:srgbClr val="FFFFFF"/>
                  </a:solidFill>
                </a:uFill>
                <a:latin typeface="Arial"/>
                <a:ea typeface="DejaVu Sans"/>
              </a:rPr>
              <a:t>(b) Il sistema regionale integrato di finanza pubblica del FVG</a:t>
            </a:r>
            <a:r>
              <a:rPr lang="it-IT" sz="1500" b="0" strike="noStrike" spc="-1">
                <a:solidFill>
                  <a:srgbClr val="000000"/>
                </a:solidFill>
                <a:uFill>
                  <a:solidFill>
                    <a:srgbClr val="FFFFFF"/>
                  </a:solidFill>
                </a:uFill>
                <a:latin typeface="Arial"/>
                <a:ea typeface="DejaVu Sans"/>
              </a:rPr>
              <a:t>: la funzione di coordinamento e verifica esercitata al livello regionale, anche con riferimento alle misure correttive conseguenti; le metodologie utilizzate nelle leggi, negli atti amministrativi (e nelle prassi) per la valutazione della capacità fiscale e dei costi delle funzioni esercitate dagli enti locali ai fini del dimensionamento della finanza pubblica; gli strumenti e le modalità di partecipazione degli enti locali alla elaborazione e all’attuazione delle politiche pubbliche di settore; ricerca di metodi innovativi ed efficaci di perequazione nell’allocazione delle risorse finanziare e nell’attribuzione degli spazi di spesa.</a:t>
            </a:r>
            <a:endParaRPr lang="it-IT" sz="1800" b="0" strike="noStrike" spc="-1">
              <a:solidFill>
                <a:srgbClr val="000000"/>
              </a:solidFill>
              <a:uFill>
                <a:solidFill>
                  <a:srgbClr val="FFFFFF"/>
                </a:solidFill>
              </a:uFill>
              <a:latin typeface="Arial"/>
            </a:endParaRPr>
          </a:p>
          <a:p>
            <a:pPr algn="just">
              <a:lnSpc>
                <a:spcPct val="100000"/>
              </a:lnSpc>
            </a:pPr>
            <a:r>
              <a:rPr lang="it-IT" sz="1500" b="1" strike="noStrike" spc="-1">
                <a:solidFill>
                  <a:srgbClr val="000000"/>
                </a:solidFill>
                <a:uFill>
                  <a:solidFill>
                    <a:srgbClr val="FFFFFF"/>
                  </a:solidFill>
                </a:uFill>
                <a:latin typeface="Arial"/>
                <a:ea typeface="Times New Roman"/>
              </a:rPr>
              <a:t>(c)</a:t>
            </a:r>
            <a:r>
              <a:rPr lang="it-IT" sz="1500" b="0" strike="noStrike" spc="-1">
                <a:solidFill>
                  <a:srgbClr val="000000"/>
                </a:solidFill>
                <a:uFill>
                  <a:solidFill>
                    <a:srgbClr val="FFFFFF"/>
                  </a:solidFill>
                </a:uFill>
                <a:latin typeface="Arial"/>
                <a:ea typeface="Times New Roman"/>
              </a:rPr>
              <a:t> Definizione della competenza regionale in materia di </a:t>
            </a:r>
            <a:r>
              <a:rPr lang="it-IT" sz="1500" b="1" strike="noStrike" spc="-1">
                <a:solidFill>
                  <a:srgbClr val="000000"/>
                </a:solidFill>
                <a:uFill>
                  <a:solidFill>
                    <a:srgbClr val="FFFFFF"/>
                  </a:solidFill>
                </a:uFill>
                <a:latin typeface="Arial"/>
                <a:ea typeface="Times New Roman"/>
              </a:rPr>
              <a:t>fiscalità di vantaggio</a:t>
            </a:r>
            <a:r>
              <a:rPr lang="it-IT" sz="1500" b="0" strike="noStrike" spc="-1">
                <a:solidFill>
                  <a:srgbClr val="000000"/>
                </a:solidFill>
                <a:uFill>
                  <a:solidFill>
                    <a:srgbClr val="FFFFFF"/>
                  </a:solidFill>
                </a:uFill>
                <a:latin typeface="Arial"/>
                <a:ea typeface="Times New Roman"/>
              </a:rPr>
              <a:t> e di </a:t>
            </a:r>
            <a:r>
              <a:rPr lang="it-IT" sz="1500" b="1" strike="noStrike" spc="-1">
                <a:solidFill>
                  <a:srgbClr val="000000"/>
                </a:solidFill>
                <a:uFill>
                  <a:solidFill>
                    <a:srgbClr val="FFFFFF"/>
                  </a:solidFill>
                </a:uFill>
                <a:latin typeface="Arial"/>
                <a:ea typeface="Times New Roman"/>
              </a:rPr>
              <a:t>entrate tributarie degli enti locali</a:t>
            </a:r>
            <a:r>
              <a:rPr lang="it-IT" sz="1500" b="0" strike="noStrike" spc="-1">
                <a:solidFill>
                  <a:srgbClr val="000000"/>
                </a:solidFill>
                <a:uFill>
                  <a:solidFill>
                    <a:srgbClr val="FFFFFF"/>
                  </a:solidFill>
                </a:uFill>
                <a:latin typeface="Arial"/>
                <a:ea typeface="Times New Roman"/>
              </a:rPr>
              <a:t>, in vista dell’adozione di una normativa organica in materia.</a:t>
            </a:r>
            <a:endParaRPr lang="it-IT"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9093386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Immagine 4"/>
          <p:cNvPicPr/>
          <p:nvPr/>
        </p:nvPicPr>
        <p:blipFill>
          <a:blip r:embed="rId2"/>
          <a:stretch/>
        </p:blipFill>
        <p:spPr>
          <a:xfrm>
            <a:off x="0" y="0"/>
            <a:ext cx="9142920" cy="1390680"/>
          </a:xfrm>
          <a:prstGeom prst="rect">
            <a:avLst/>
          </a:prstGeom>
          <a:ln>
            <a:noFill/>
          </a:ln>
        </p:spPr>
      </p:pic>
      <p:sp>
        <p:nvSpPr>
          <p:cNvPr id="66" name="CustomShape 1"/>
          <p:cNvSpPr/>
          <p:nvPr/>
        </p:nvSpPr>
        <p:spPr>
          <a:xfrm>
            <a:off x="183960" y="1391760"/>
            <a:ext cx="7821360" cy="84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it-IT" sz="3000" b="1" strike="noStrike" cap="all" spc="-1">
                <a:solidFill>
                  <a:srgbClr val="000000"/>
                </a:solidFill>
                <a:uFill>
                  <a:solidFill>
                    <a:srgbClr val="FFFFFF"/>
                  </a:solidFill>
                </a:uFill>
                <a:latin typeface="Arial"/>
                <a:ea typeface="Arial"/>
              </a:rPr>
              <a:t>Officina autonomia e istituzioni</a:t>
            </a:r>
            <a:endParaRPr lang="it-IT" sz="1800" b="0" strike="noStrike" spc="-1">
              <a:solidFill>
                <a:srgbClr val="000000"/>
              </a:solidFill>
              <a:uFill>
                <a:solidFill>
                  <a:srgbClr val="FFFFFF"/>
                </a:solidFill>
              </a:uFill>
              <a:latin typeface="Arial"/>
            </a:endParaRPr>
          </a:p>
        </p:txBody>
      </p:sp>
      <p:sp>
        <p:nvSpPr>
          <p:cNvPr id="67" name="CustomShape 2"/>
          <p:cNvSpPr/>
          <p:nvPr/>
        </p:nvSpPr>
        <p:spPr>
          <a:xfrm>
            <a:off x="229680" y="2235240"/>
            <a:ext cx="8391240" cy="39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2000" b="0" strike="noStrike" cap="all" spc="-1">
                <a:solidFill>
                  <a:srgbClr val="000000"/>
                </a:solidFill>
                <a:uFill>
                  <a:solidFill>
                    <a:srgbClr val="FFFFFF"/>
                  </a:solidFill>
                </a:uFill>
                <a:latin typeface="Arial"/>
                <a:ea typeface="Arial"/>
              </a:rPr>
              <a:t>4. </a:t>
            </a:r>
            <a:r>
              <a:rPr lang="it-IT" sz="2000" b="0" strike="noStrike" spc="-1">
                <a:solidFill>
                  <a:srgbClr val="000000"/>
                </a:solidFill>
                <a:uFill>
                  <a:solidFill>
                    <a:srgbClr val="FFFFFF"/>
                  </a:solidFill>
                </a:uFill>
                <a:latin typeface="Arial"/>
                <a:ea typeface="Arial"/>
              </a:rPr>
              <a:t>FORME DI GOVERNO</a:t>
            </a:r>
            <a:endParaRPr lang="it-IT" sz="1800" b="0" strike="noStrike" spc="-1">
              <a:solidFill>
                <a:srgbClr val="000000"/>
              </a:solidFill>
              <a:uFill>
                <a:solidFill>
                  <a:srgbClr val="FFFFFF"/>
                </a:solidFill>
              </a:uFill>
              <a:latin typeface="Arial"/>
            </a:endParaRPr>
          </a:p>
        </p:txBody>
      </p:sp>
      <p:sp>
        <p:nvSpPr>
          <p:cNvPr id="68" name="CustomShape 3"/>
          <p:cNvSpPr/>
          <p:nvPr/>
        </p:nvSpPr>
        <p:spPr>
          <a:xfrm>
            <a:off x="229680" y="2718720"/>
            <a:ext cx="8203320" cy="6870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50000"/>
              </a:lnSpc>
            </a:pPr>
            <a:r>
              <a:rPr lang="it-IT" sz="1500" b="1" strike="noStrike" spc="-1">
                <a:solidFill>
                  <a:srgbClr val="000000"/>
                </a:solidFill>
                <a:uFill>
                  <a:solidFill>
                    <a:srgbClr val="FFFFFF"/>
                  </a:solidFill>
                </a:uFill>
                <a:latin typeface="Arial"/>
                <a:ea typeface="DejaVu Sans"/>
              </a:rPr>
              <a:t>Oggetto</a:t>
            </a:r>
            <a:r>
              <a:rPr lang="it-IT" sz="1500" b="0" strike="noStrike" spc="-1">
                <a:solidFill>
                  <a:srgbClr val="000000"/>
                </a:solidFill>
                <a:uFill>
                  <a:solidFill>
                    <a:srgbClr val="FFFFFF"/>
                  </a:solidFill>
                </a:uFill>
                <a:latin typeface="Arial"/>
                <a:ea typeface="DejaVu Sans"/>
              </a:rPr>
              <a:t>: analisi del </a:t>
            </a:r>
            <a:r>
              <a:rPr lang="it-IT" sz="1500" b="1" strike="noStrike" spc="-1">
                <a:solidFill>
                  <a:srgbClr val="000000"/>
                </a:solidFill>
                <a:uFill>
                  <a:solidFill>
                    <a:srgbClr val="FFFFFF"/>
                  </a:solidFill>
                </a:uFill>
                <a:latin typeface="Arial"/>
                <a:ea typeface="DejaVu Sans"/>
              </a:rPr>
              <a:t>rapporto tra rappresentanza e responsabilità politica</a:t>
            </a:r>
            <a:r>
              <a:rPr lang="it-IT" sz="1500" b="0" strike="noStrike" spc="-1">
                <a:solidFill>
                  <a:srgbClr val="000000"/>
                </a:solidFill>
                <a:uFill>
                  <a:solidFill>
                    <a:srgbClr val="FFFFFF"/>
                  </a:solidFill>
                </a:uFill>
                <a:latin typeface="Arial"/>
                <a:ea typeface="DejaVu Sans"/>
              </a:rPr>
              <a:t>.</a:t>
            </a:r>
            <a:endParaRPr lang="it-IT" sz="1800" b="0" strike="noStrike" spc="-1">
              <a:solidFill>
                <a:srgbClr val="000000"/>
              </a:solidFill>
              <a:uFill>
                <a:solidFill>
                  <a:srgbClr val="FFFFFF"/>
                </a:solidFill>
              </a:uFill>
              <a:latin typeface="Arial"/>
            </a:endParaRPr>
          </a:p>
          <a:p>
            <a:pPr algn="just">
              <a:lnSpc>
                <a:spcPct val="150000"/>
              </a:lnSpc>
            </a:pPr>
            <a:endParaRPr lang="it-IT" sz="1800" b="0" strike="noStrike" spc="-1">
              <a:solidFill>
                <a:srgbClr val="000000"/>
              </a:solidFill>
              <a:uFill>
                <a:solidFill>
                  <a:srgbClr val="FFFFFF"/>
                </a:solidFill>
              </a:uFill>
              <a:latin typeface="Arial"/>
            </a:endParaRPr>
          </a:p>
          <a:p>
            <a:pPr algn="just">
              <a:lnSpc>
                <a:spcPct val="150000"/>
              </a:lnSpc>
            </a:pPr>
            <a:r>
              <a:rPr lang="it-IT" sz="1500" b="1" strike="noStrike" spc="-1">
                <a:solidFill>
                  <a:srgbClr val="000000"/>
                </a:solidFill>
                <a:uFill>
                  <a:solidFill>
                    <a:srgbClr val="FFFFFF"/>
                  </a:solidFill>
                </a:uFill>
                <a:latin typeface="Arial"/>
                <a:ea typeface="DejaVu Sans"/>
              </a:rPr>
              <a:t>Obiettivi</a:t>
            </a:r>
            <a:r>
              <a:rPr lang="it-IT" sz="1500" b="0" strike="noStrike" spc="-1">
                <a:solidFill>
                  <a:srgbClr val="000000"/>
                </a:solidFill>
                <a:uFill>
                  <a:solidFill>
                    <a:srgbClr val="FFFFFF"/>
                  </a:solidFill>
                </a:uFill>
                <a:latin typeface="Arial"/>
                <a:ea typeface="DejaVu Sans"/>
              </a:rPr>
              <a:t>: trovare soluzioni adeguate a fronte delle principali criticità che solitamente si rinvengono nelle forme di cooperazione intermunicipale e che riguardano:</a:t>
            </a:r>
            <a:endParaRPr lang="it-IT" sz="1800" b="0" strike="noStrike" spc="-1">
              <a:solidFill>
                <a:srgbClr val="000000"/>
              </a:solidFill>
              <a:uFill>
                <a:solidFill>
                  <a:srgbClr val="FFFFFF"/>
                </a:solidFill>
              </a:uFill>
              <a:latin typeface="Arial"/>
            </a:endParaRPr>
          </a:p>
          <a:p>
            <a:pPr algn="just">
              <a:lnSpc>
                <a:spcPct val="150000"/>
              </a:lnSpc>
            </a:pPr>
            <a:r>
              <a:rPr lang="it-IT" sz="1500" b="1" strike="noStrike" spc="-1">
                <a:solidFill>
                  <a:srgbClr val="000000"/>
                </a:solidFill>
                <a:uFill>
                  <a:solidFill>
                    <a:srgbClr val="FFFFFF"/>
                  </a:solidFill>
                </a:uFill>
                <a:latin typeface="Arial"/>
                <a:ea typeface="DejaVu Sans"/>
              </a:rPr>
              <a:t>(a) </a:t>
            </a:r>
            <a:r>
              <a:rPr lang="it-IT" sz="1500" b="0" strike="noStrike" spc="-1">
                <a:solidFill>
                  <a:srgbClr val="000000"/>
                </a:solidFill>
                <a:uFill>
                  <a:solidFill>
                    <a:srgbClr val="FFFFFF"/>
                  </a:solidFill>
                </a:uFill>
                <a:latin typeface="Arial"/>
                <a:ea typeface="DejaVu Sans"/>
              </a:rPr>
              <a:t>l’opacità delle strutture burocratiche a supporto della formula collaborativa</a:t>
            </a:r>
            <a:endParaRPr lang="it-IT" sz="1800" b="0" strike="noStrike" spc="-1">
              <a:solidFill>
                <a:srgbClr val="000000"/>
              </a:solidFill>
              <a:uFill>
                <a:solidFill>
                  <a:srgbClr val="FFFFFF"/>
                </a:solidFill>
              </a:uFill>
              <a:latin typeface="Arial"/>
            </a:endParaRPr>
          </a:p>
          <a:p>
            <a:pPr algn="just">
              <a:lnSpc>
                <a:spcPct val="150000"/>
              </a:lnSpc>
            </a:pPr>
            <a:r>
              <a:rPr lang="it-IT" sz="1500" b="1" strike="noStrike" spc="-1">
                <a:solidFill>
                  <a:srgbClr val="000000"/>
                </a:solidFill>
                <a:uFill>
                  <a:solidFill>
                    <a:srgbClr val="FFFFFF"/>
                  </a:solidFill>
                </a:uFill>
                <a:latin typeface="Arial"/>
                <a:ea typeface="DejaVu Sans"/>
              </a:rPr>
              <a:t>(b)</a:t>
            </a:r>
            <a:r>
              <a:rPr lang="it-IT" sz="1500" b="0" strike="noStrike" spc="-1">
                <a:solidFill>
                  <a:srgbClr val="000000"/>
                </a:solidFill>
                <a:uFill>
                  <a:solidFill>
                    <a:srgbClr val="FFFFFF"/>
                  </a:solidFill>
                </a:uFill>
                <a:latin typeface="Arial"/>
                <a:ea typeface="DejaVu Sans"/>
              </a:rPr>
              <a:t> la mancanza di legittimazione democratica diretta degli organi di governo dell'ente locale in cui la cooperazione prende corpo</a:t>
            </a:r>
            <a:endParaRPr lang="it-IT" sz="1800" b="0" strike="noStrike" spc="-1">
              <a:solidFill>
                <a:srgbClr val="000000"/>
              </a:solidFill>
              <a:uFill>
                <a:solidFill>
                  <a:srgbClr val="FFFFFF"/>
                </a:solidFill>
              </a:uFill>
              <a:latin typeface="Arial"/>
            </a:endParaRPr>
          </a:p>
          <a:p>
            <a:pPr algn="just">
              <a:lnSpc>
                <a:spcPct val="150000"/>
              </a:lnSpc>
            </a:pPr>
            <a:r>
              <a:rPr lang="it-IT" sz="1500" b="1" strike="noStrike" spc="-1">
                <a:solidFill>
                  <a:srgbClr val="000000"/>
                </a:solidFill>
                <a:uFill>
                  <a:solidFill>
                    <a:srgbClr val="FFFFFF"/>
                  </a:solidFill>
                </a:uFill>
                <a:latin typeface="Arial"/>
                <a:ea typeface="DejaVu Sans"/>
              </a:rPr>
              <a:t>(c)</a:t>
            </a:r>
            <a:r>
              <a:rPr lang="it-IT" sz="1500" b="0" strike="noStrike" spc="-1">
                <a:solidFill>
                  <a:srgbClr val="000000"/>
                </a:solidFill>
                <a:uFill>
                  <a:solidFill>
                    <a:srgbClr val="FFFFFF"/>
                  </a:solidFill>
                </a:uFill>
                <a:latin typeface="Arial"/>
                <a:ea typeface="DejaVu Sans"/>
              </a:rPr>
              <a:t> lo spostamento degli equilibri istituzionali, sia a livello comunale che di forma associativa, derivante dell'allocazione del potere decisionale esclusivamente in capo agli esecutivi</a:t>
            </a:r>
            <a:endParaRPr lang="it-IT" sz="1800" b="0" strike="noStrike" spc="-1">
              <a:solidFill>
                <a:srgbClr val="000000"/>
              </a:solidFill>
              <a:uFill>
                <a:solidFill>
                  <a:srgbClr val="FFFFFF"/>
                </a:solidFill>
              </a:uFill>
              <a:latin typeface="Arial"/>
            </a:endParaRPr>
          </a:p>
          <a:p>
            <a:pPr>
              <a:lnSpc>
                <a:spcPct val="150000"/>
              </a:lnSpc>
            </a:pPr>
            <a:endParaRPr lang="it-IT" sz="1800" b="0" strike="noStrike" spc="-1">
              <a:solidFill>
                <a:srgbClr val="000000"/>
              </a:solidFill>
              <a:uFill>
                <a:solidFill>
                  <a:srgbClr val="FFFFFF"/>
                </a:solidFill>
              </a:uFill>
              <a:latin typeface="Arial"/>
            </a:endParaRPr>
          </a:p>
          <a:p>
            <a:pPr>
              <a:lnSpc>
                <a:spcPct val="150000"/>
              </a:lnSpc>
            </a:pPr>
            <a:endParaRPr lang="it-IT" sz="1800" b="0" strike="noStrike" spc="-1">
              <a:solidFill>
                <a:srgbClr val="000000"/>
              </a:solidFill>
              <a:uFill>
                <a:solidFill>
                  <a:srgbClr val="FFFFFF"/>
                </a:solidFill>
              </a:uFill>
              <a:latin typeface="Arial"/>
            </a:endParaRPr>
          </a:p>
          <a:p>
            <a:pPr algn="just">
              <a:lnSpc>
                <a:spcPct val="150000"/>
              </a:lnSpc>
            </a:pPr>
            <a:endParaRPr lang="it-IT" sz="1800" b="0" strike="noStrike" spc="-1">
              <a:solidFill>
                <a:srgbClr val="000000"/>
              </a:solidFill>
              <a:uFill>
                <a:solidFill>
                  <a:srgbClr val="FFFFFF"/>
                </a:solidFill>
              </a:uFill>
              <a:latin typeface="Arial"/>
            </a:endParaRPr>
          </a:p>
          <a:p>
            <a:pPr algn="just">
              <a:lnSpc>
                <a:spcPct val="150000"/>
              </a:lnSpc>
            </a:pPr>
            <a:endParaRPr lang="it-IT" sz="1800" b="0" strike="noStrike" spc="-1">
              <a:solidFill>
                <a:srgbClr val="000000"/>
              </a:solidFill>
              <a:uFill>
                <a:solidFill>
                  <a:srgbClr val="FFFFFF"/>
                </a:solidFill>
              </a:uFill>
              <a:latin typeface="Arial"/>
            </a:endParaRPr>
          </a:p>
          <a:p>
            <a:pPr algn="just">
              <a:lnSpc>
                <a:spcPct val="150000"/>
              </a:lnSpc>
            </a:pPr>
            <a:endParaRPr lang="it-IT" sz="1800" b="0" strike="noStrike" spc="-1">
              <a:solidFill>
                <a:srgbClr val="000000"/>
              </a:solidFill>
              <a:uFill>
                <a:solidFill>
                  <a:srgbClr val="FFFFFF"/>
                </a:solidFill>
              </a:uFill>
              <a:latin typeface="Arial"/>
            </a:endParaRPr>
          </a:p>
          <a:p>
            <a:pPr algn="just">
              <a:lnSpc>
                <a:spcPct val="150000"/>
              </a:lnSpc>
            </a:pPr>
            <a:endParaRPr lang="it-IT" sz="1800" b="0" strike="noStrike" spc="-1">
              <a:solidFill>
                <a:srgbClr val="000000"/>
              </a:solidFill>
              <a:uFill>
                <a:solidFill>
                  <a:srgbClr val="FFFFFF"/>
                </a:solidFill>
              </a:uFill>
              <a:latin typeface="Arial"/>
            </a:endParaRPr>
          </a:p>
          <a:p>
            <a:pPr algn="just">
              <a:lnSpc>
                <a:spcPct val="150000"/>
              </a:lnSpc>
            </a:pPr>
            <a:endParaRPr lang="it-IT" sz="1800" b="0" strike="noStrike" spc="-1">
              <a:solidFill>
                <a:srgbClr val="000000"/>
              </a:solidFill>
              <a:uFill>
                <a:solidFill>
                  <a:srgbClr val="FFFFFF"/>
                </a:solidFill>
              </a:uFill>
              <a:latin typeface="Arial"/>
            </a:endParaRPr>
          </a:p>
          <a:p>
            <a:pPr algn="just">
              <a:lnSpc>
                <a:spcPct val="150000"/>
              </a:lnSpc>
            </a:pPr>
            <a:endParaRPr lang="it-IT" sz="1800" b="0" strike="noStrike" spc="-1">
              <a:solidFill>
                <a:srgbClr val="000000"/>
              </a:solidFill>
              <a:uFill>
                <a:solidFill>
                  <a:srgbClr val="FFFFFF"/>
                </a:solidFill>
              </a:uFill>
              <a:latin typeface="Arial"/>
            </a:endParaRPr>
          </a:p>
          <a:p>
            <a:pPr algn="just">
              <a:lnSpc>
                <a:spcPct val="150000"/>
              </a:lnSpc>
            </a:pPr>
            <a:endParaRPr lang="it-IT" sz="1800" b="0" strike="noStrike" spc="-1">
              <a:solidFill>
                <a:srgbClr val="000000"/>
              </a:solidFill>
              <a:uFill>
                <a:solidFill>
                  <a:srgbClr val="FFFFFF"/>
                </a:solidFill>
              </a:uFill>
              <a:latin typeface="Arial"/>
            </a:endParaRPr>
          </a:p>
          <a:p>
            <a:pPr algn="just">
              <a:lnSpc>
                <a:spcPct val="150000"/>
              </a:lnSpc>
            </a:pPr>
            <a:endParaRPr lang="it-IT"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8014941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magine 4"/>
          <p:cNvPicPr/>
          <p:nvPr/>
        </p:nvPicPr>
        <p:blipFill>
          <a:blip r:embed="rId2"/>
          <a:stretch/>
        </p:blipFill>
        <p:spPr>
          <a:xfrm>
            <a:off x="0" y="0"/>
            <a:ext cx="9142920" cy="1390680"/>
          </a:xfrm>
          <a:prstGeom prst="rect">
            <a:avLst/>
          </a:prstGeom>
          <a:ln>
            <a:noFill/>
          </a:ln>
        </p:spPr>
      </p:pic>
      <p:sp>
        <p:nvSpPr>
          <p:cNvPr id="70" name="CustomShape 1"/>
          <p:cNvSpPr/>
          <p:nvPr/>
        </p:nvSpPr>
        <p:spPr>
          <a:xfrm>
            <a:off x="183960" y="1391760"/>
            <a:ext cx="7821360" cy="84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it-IT" sz="3000" b="1" strike="noStrike" cap="all" spc="-1">
                <a:solidFill>
                  <a:srgbClr val="000000"/>
                </a:solidFill>
                <a:uFill>
                  <a:solidFill>
                    <a:srgbClr val="FFFFFF"/>
                  </a:solidFill>
                </a:uFill>
                <a:latin typeface="Arial"/>
                <a:ea typeface="Arial"/>
              </a:rPr>
              <a:t>Officina autonomia e istituzioni</a:t>
            </a:r>
            <a:endParaRPr lang="it-IT" sz="1800" b="0" strike="noStrike" spc="-1">
              <a:solidFill>
                <a:srgbClr val="000000"/>
              </a:solidFill>
              <a:uFill>
                <a:solidFill>
                  <a:srgbClr val="FFFFFF"/>
                </a:solidFill>
              </a:uFill>
              <a:latin typeface="Arial"/>
            </a:endParaRPr>
          </a:p>
        </p:txBody>
      </p:sp>
      <p:sp>
        <p:nvSpPr>
          <p:cNvPr id="71" name="CustomShape 2"/>
          <p:cNvSpPr/>
          <p:nvPr/>
        </p:nvSpPr>
        <p:spPr>
          <a:xfrm>
            <a:off x="229680" y="2235240"/>
            <a:ext cx="8391240" cy="39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2000" b="0" strike="noStrike" cap="all" spc="-1">
                <a:solidFill>
                  <a:srgbClr val="000000"/>
                </a:solidFill>
                <a:uFill>
                  <a:solidFill>
                    <a:srgbClr val="FFFFFF"/>
                  </a:solidFill>
                </a:uFill>
                <a:latin typeface="Arial"/>
                <a:ea typeface="Arial"/>
              </a:rPr>
              <a:t>5. </a:t>
            </a:r>
            <a:r>
              <a:rPr lang="it-IT" sz="2000" b="0" strike="noStrike" spc="-1">
                <a:solidFill>
                  <a:srgbClr val="000000"/>
                </a:solidFill>
                <a:uFill>
                  <a:solidFill>
                    <a:srgbClr val="FFFFFF"/>
                  </a:solidFill>
                </a:uFill>
                <a:latin typeface="Arial"/>
                <a:ea typeface="Arial"/>
              </a:rPr>
              <a:t>IMPIEGO E ORGANIZZAZIONE DEL LAVORO NELLE PA</a:t>
            </a:r>
            <a:endParaRPr lang="it-IT" sz="1800" b="0" strike="noStrike" spc="-1">
              <a:solidFill>
                <a:srgbClr val="000000"/>
              </a:solidFill>
              <a:uFill>
                <a:solidFill>
                  <a:srgbClr val="FFFFFF"/>
                </a:solidFill>
              </a:uFill>
              <a:latin typeface="Arial"/>
            </a:endParaRPr>
          </a:p>
        </p:txBody>
      </p:sp>
      <p:sp>
        <p:nvSpPr>
          <p:cNvPr id="72" name="CustomShape 3"/>
          <p:cNvSpPr/>
          <p:nvPr/>
        </p:nvSpPr>
        <p:spPr>
          <a:xfrm>
            <a:off x="229680" y="2783880"/>
            <a:ext cx="8203320" cy="368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30000"/>
              </a:lnSpc>
            </a:pPr>
            <a:r>
              <a:rPr lang="it-IT" sz="1500" b="1" strike="noStrike" spc="-1">
                <a:solidFill>
                  <a:srgbClr val="000000"/>
                </a:solidFill>
                <a:uFill>
                  <a:solidFill>
                    <a:srgbClr val="FFFFFF"/>
                  </a:solidFill>
                </a:uFill>
                <a:latin typeface="Arial"/>
                <a:ea typeface="DejaVu Sans"/>
              </a:rPr>
              <a:t>Oggetto</a:t>
            </a:r>
            <a:r>
              <a:rPr lang="it-IT" sz="1500" b="0" strike="noStrike" spc="-1">
                <a:solidFill>
                  <a:srgbClr val="000000"/>
                </a:solidFill>
                <a:uFill>
                  <a:solidFill>
                    <a:srgbClr val="FFFFFF"/>
                  </a:solidFill>
                </a:uFill>
                <a:latin typeface="Arial"/>
                <a:ea typeface="DejaVu Sans"/>
              </a:rPr>
              <a:t>: analisi del </a:t>
            </a:r>
            <a:r>
              <a:rPr lang="it-IT" sz="1500" b="1" strike="noStrike" spc="-1">
                <a:solidFill>
                  <a:srgbClr val="000000"/>
                </a:solidFill>
                <a:uFill>
                  <a:solidFill>
                    <a:srgbClr val="FFFFFF"/>
                  </a:solidFill>
                </a:uFill>
                <a:latin typeface="Arial"/>
                <a:ea typeface="DejaVu Sans"/>
              </a:rPr>
              <a:t>lavoro pubblico regionale e locale</a:t>
            </a:r>
            <a:r>
              <a:rPr lang="it-IT" sz="1500" b="0" strike="noStrike" spc="-1">
                <a:solidFill>
                  <a:srgbClr val="000000"/>
                </a:solidFill>
                <a:uFill>
                  <a:solidFill>
                    <a:srgbClr val="FFFFFF"/>
                  </a:solidFill>
                </a:uFill>
                <a:latin typeface="Arial"/>
                <a:ea typeface="DejaVu Sans"/>
              </a:rPr>
              <a:t>, con particolare riferimento alla connessione tra la gestione del personale e l’organizzazione dei servizi e degli enti locali.  </a:t>
            </a:r>
            <a:endParaRPr lang="it-IT" sz="1800" b="0" strike="noStrike" spc="-1">
              <a:solidFill>
                <a:srgbClr val="000000"/>
              </a:solidFill>
              <a:uFill>
                <a:solidFill>
                  <a:srgbClr val="FFFFFF"/>
                </a:solidFill>
              </a:uFill>
              <a:latin typeface="Arial"/>
            </a:endParaRPr>
          </a:p>
          <a:p>
            <a:pPr algn="just">
              <a:lnSpc>
                <a:spcPct val="130000"/>
              </a:lnSpc>
            </a:pPr>
            <a:endParaRPr lang="it-IT" sz="1800" b="0" strike="noStrike" spc="-1">
              <a:solidFill>
                <a:srgbClr val="000000"/>
              </a:solidFill>
              <a:uFill>
                <a:solidFill>
                  <a:srgbClr val="FFFFFF"/>
                </a:solidFill>
              </a:uFill>
              <a:latin typeface="Arial"/>
            </a:endParaRPr>
          </a:p>
          <a:p>
            <a:pPr algn="just">
              <a:lnSpc>
                <a:spcPct val="130000"/>
              </a:lnSpc>
            </a:pPr>
            <a:r>
              <a:rPr lang="it-IT" sz="1500" b="1" strike="noStrike" spc="-1">
                <a:solidFill>
                  <a:srgbClr val="000000"/>
                </a:solidFill>
                <a:uFill>
                  <a:solidFill>
                    <a:srgbClr val="FFFFFF"/>
                  </a:solidFill>
                </a:uFill>
                <a:latin typeface="Arial"/>
                <a:ea typeface="DejaVu Sans"/>
              </a:rPr>
              <a:t>Obiettivi</a:t>
            </a:r>
            <a:r>
              <a:rPr lang="it-IT" sz="1500" b="0" strike="noStrike" spc="-1">
                <a:solidFill>
                  <a:srgbClr val="000000"/>
                </a:solidFill>
                <a:uFill>
                  <a:solidFill>
                    <a:srgbClr val="FFFFFF"/>
                  </a:solidFill>
                </a:uFill>
                <a:latin typeface="Arial"/>
                <a:ea typeface="DejaVu Sans"/>
              </a:rPr>
              <a:t>: trovare soluzioni adeguate per i seguenti aspetti problematici:</a:t>
            </a:r>
            <a:endParaRPr lang="it-IT" sz="1800" b="0" strike="noStrike" spc="-1">
              <a:solidFill>
                <a:srgbClr val="000000"/>
              </a:solidFill>
              <a:uFill>
                <a:solidFill>
                  <a:srgbClr val="FFFFFF"/>
                </a:solidFill>
              </a:uFill>
              <a:latin typeface="Arial"/>
            </a:endParaRPr>
          </a:p>
          <a:p>
            <a:pPr algn="just">
              <a:lnSpc>
                <a:spcPct val="130000"/>
              </a:lnSpc>
            </a:pPr>
            <a:r>
              <a:rPr lang="it-IT" sz="1500" b="1" strike="noStrike" spc="-1">
                <a:solidFill>
                  <a:srgbClr val="000000"/>
                </a:solidFill>
                <a:uFill>
                  <a:solidFill>
                    <a:srgbClr val="FFFFFF"/>
                  </a:solidFill>
                </a:uFill>
                <a:latin typeface="Arial"/>
                <a:ea typeface="DejaVu Sans"/>
              </a:rPr>
              <a:t>(a)</a:t>
            </a:r>
            <a:r>
              <a:rPr lang="it-IT" sz="1500" b="0" strike="noStrike" spc="-1">
                <a:solidFill>
                  <a:srgbClr val="000000"/>
                </a:solidFill>
                <a:uFill>
                  <a:solidFill>
                    <a:srgbClr val="FFFFFF"/>
                  </a:solidFill>
                </a:uFill>
                <a:latin typeface="Arial"/>
                <a:ea typeface="DejaVu Sans"/>
              </a:rPr>
              <a:t> la struttura della contrattazione nel Comparto unico del Friuli Venezia Giulia;</a:t>
            </a:r>
            <a:endParaRPr lang="it-IT" sz="1800" b="0" strike="noStrike" spc="-1">
              <a:solidFill>
                <a:srgbClr val="000000"/>
              </a:solidFill>
              <a:uFill>
                <a:solidFill>
                  <a:srgbClr val="FFFFFF"/>
                </a:solidFill>
              </a:uFill>
              <a:latin typeface="Arial"/>
            </a:endParaRPr>
          </a:p>
          <a:p>
            <a:pPr algn="just">
              <a:lnSpc>
                <a:spcPct val="130000"/>
              </a:lnSpc>
            </a:pPr>
            <a:r>
              <a:rPr lang="it-IT" sz="1500" b="1" strike="noStrike" spc="-1">
                <a:solidFill>
                  <a:srgbClr val="000000"/>
                </a:solidFill>
                <a:uFill>
                  <a:solidFill>
                    <a:srgbClr val="FFFFFF"/>
                  </a:solidFill>
                </a:uFill>
                <a:latin typeface="Arial"/>
                <a:ea typeface="DejaVu Sans"/>
              </a:rPr>
              <a:t>(b)</a:t>
            </a:r>
            <a:r>
              <a:rPr lang="it-IT" sz="1500" b="0" strike="noStrike" spc="-1">
                <a:solidFill>
                  <a:srgbClr val="000000"/>
                </a:solidFill>
                <a:uFill>
                  <a:solidFill>
                    <a:srgbClr val="FFFFFF"/>
                  </a:solidFill>
                </a:uFill>
                <a:latin typeface="Arial"/>
                <a:ea typeface="DejaVu Sans"/>
              </a:rPr>
              <a:t> il raccordo tra politica ed amministrazione specie nelle realtà di minori dimensioni, in cui si prevede sempre più spesso un ruolo gestionale per gli organi politici;</a:t>
            </a:r>
            <a:endParaRPr lang="it-IT" sz="1800" b="0" strike="noStrike" spc="-1">
              <a:solidFill>
                <a:srgbClr val="000000"/>
              </a:solidFill>
              <a:uFill>
                <a:solidFill>
                  <a:srgbClr val="FFFFFF"/>
                </a:solidFill>
              </a:uFill>
              <a:latin typeface="Arial"/>
            </a:endParaRPr>
          </a:p>
          <a:p>
            <a:pPr algn="just">
              <a:lnSpc>
                <a:spcPct val="130000"/>
              </a:lnSpc>
            </a:pPr>
            <a:r>
              <a:rPr lang="it-IT" sz="1500" b="1" strike="noStrike" spc="-1">
                <a:solidFill>
                  <a:srgbClr val="000000"/>
                </a:solidFill>
                <a:uFill>
                  <a:solidFill>
                    <a:srgbClr val="FFFFFF"/>
                  </a:solidFill>
                </a:uFill>
                <a:latin typeface="Arial"/>
                <a:ea typeface="DejaVu Sans"/>
              </a:rPr>
              <a:t>(c)</a:t>
            </a:r>
            <a:r>
              <a:rPr lang="it-IT" sz="1500" b="0" strike="noStrike" spc="-1">
                <a:solidFill>
                  <a:srgbClr val="000000"/>
                </a:solidFill>
                <a:uFill>
                  <a:solidFill>
                    <a:srgbClr val="FFFFFF"/>
                  </a:solidFill>
                </a:uFill>
                <a:latin typeface="Arial"/>
                <a:ea typeface="DejaVu Sans"/>
              </a:rPr>
              <a:t> il bilanciamento tra il progressivo spopolamento e l’erogazione dei servizi e l’allocazione del personale in contesti periferici, privi o poveri di infrastrutture digitali e di trasporto.</a:t>
            </a:r>
            <a:endParaRPr lang="it-IT" sz="1800" b="0" strike="noStrike" spc="-1">
              <a:solidFill>
                <a:srgbClr val="000000"/>
              </a:solidFill>
              <a:uFill>
                <a:solidFill>
                  <a:srgbClr val="FFFFFF"/>
                </a:solidFill>
              </a:uFill>
              <a:latin typeface="Arial"/>
            </a:endParaRPr>
          </a:p>
          <a:p>
            <a:pPr algn="just">
              <a:lnSpc>
                <a:spcPct val="130000"/>
              </a:lnSpc>
            </a:pPr>
            <a:r>
              <a:rPr lang="it-IT" sz="1500" b="0" strike="noStrike" spc="-1">
                <a:solidFill>
                  <a:srgbClr val="000000"/>
                </a:solidFill>
                <a:uFill>
                  <a:solidFill>
                    <a:srgbClr val="FFFFFF"/>
                  </a:solidFill>
                </a:uFill>
                <a:latin typeface="Arial"/>
                <a:ea typeface="DejaVu Sans"/>
              </a:rPr>
              <a:t> </a:t>
            </a:r>
            <a:endParaRPr lang="it-IT" sz="1800" b="0" strike="noStrike" spc="-1">
              <a:solidFill>
                <a:srgbClr val="000000"/>
              </a:solidFill>
              <a:uFill>
                <a:solidFill>
                  <a:srgbClr val="FFFFFF"/>
                </a:solidFill>
              </a:uFill>
              <a:latin typeface="Arial"/>
            </a:endParaRPr>
          </a:p>
          <a:p>
            <a:pPr algn="just">
              <a:lnSpc>
                <a:spcPct val="130000"/>
              </a:lnSpc>
            </a:pPr>
            <a:endParaRPr lang="it-IT" sz="1800" b="0" strike="noStrike" spc="-1">
              <a:solidFill>
                <a:srgbClr val="000000"/>
              </a:solidFill>
              <a:uFill>
                <a:solidFill>
                  <a:srgbClr val="FFFFFF"/>
                </a:solidFill>
              </a:uFill>
              <a:latin typeface="Arial"/>
            </a:endParaRPr>
          </a:p>
          <a:p>
            <a:pPr algn="just">
              <a:lnSpc>
                <a:spcPct val="130000"/>
              </a:lnSpc>
            </a:pPr>
            <a:endParaRPr lang="it-IT" sz="1800" b="0" strike="noStrike" spc="-1">
              <a:solidFill>
                <a:srgbClr val="000000"/>
              </a:solidFill>
              <a:uFill>
                <a:solidFill>
                  <a:srgbClr val="FFFFFF"/>
                </a:solidFill>
              </a:uFill>
              <a:latin typeface="Arial"/>
            </a:endParaRPr>
          </a:p>
          <a:p>
            <a:pPr algn="just">
              <a:lnSpc>
                <a:spcPct val="130000"/>
              </a:lnSpc>
            </a:pPr>
            <a:endParaRPr lang="it-IT" sz="1800" b="0" strike="noStrike" spc="-1">
              <a:solidFill>
                <a:srgbClr val="000000"/>
              </a:solidFill>
              <a:uFill>
                <a:solidFill>
                  <a:srgbClr val="FFFFFF"/>
                </a:solidFill>
              </a:uFill>
              <a:latin typeface="Arial"/>
            </a:endParaRPr>
          </a:p>
          <a:p>
            <a:pPr algn="just">
              <a:lnSpc>
                <a:spcPct val="130000"/>
              </a:lnSpc>
            </a:pPr>
            <a:endParaRPr lang="it-IT" sz="1800" b="0" strike="noStrike" spc="-1">
              <a:solidFill>
                <a:srgbClr val="000000"/>
              </a:solidFill>
              <a:uFill>
                <a:solidFill>
                  <a:srgbClr val="FFFFFF"/>
                </a:solidFill>
              </a:uFill>
              <a:latin typeface="Arial"/>
            </a:endParaRPr>
          </a:p>
          <a:p>
            <a:pPr algn="just">
              <a:lnSpc>
                <a:spcPct val="130000"/>
              </a:lnSpc>
            </a:pPr>
            <a:endParaRPr lang="it-IT" sz="1800" b="0" strike="noStrike" spc="-1">
              <a:solidFill>
                <a:srgbClr val="000000"/>
              </a:solidFill>
              <a:uFill>
                <a:solidFill>
                  <a:srgbClr val="FFFFFF"/>
                </a:solidFill>
              </a:uFill>
              <a:latin typeface="Arial"/>
            </a:endParaRPr>
          </a:p>
          <a:p>
            <a:pPr algn="just">
              <a:lnSpc>
                <a:spcPct val="130000"/>
              </a:lnSpc>
            </a:pPr>
            <a:endParaRPr lang="it-IT" sz="1800" b="0" strike="noStrike" spc="-1">
              <a:solidFill>
                <a:srgbClr val="000000"/>
              </a:solidFill>
              <a:uFill>
                <a:solidFill>
                  <a:srgbClr val="FFFFFF"/>
                </a:solidFill>
              </a:uFill>
              <a:latin typeface="Arial"/>
            </a:endParaRPr>
          </a:p>
          <a:p>
            <a:pPr algn="just">
              <a:lnSpc>
                <a:spcPct val="130000"/>
              </a:lnSpc>
            </a:pPr>
            <a:endParaRPr lang="it-IT" sz="1800" b="0" strike="noStrike" spc="-1">
              <a:solidFill>
                <a:srgbClr val="000000"/>
              </a:solidFill>
              <a:uFill>
                <a:solidFill>
                  <a:srgbClr val="FFFFFF"/>
                </a:solidFill>
              </a:uFill>
              <a:latin typeface="Arial"/>
            </a:endParaRPr>
          </a:p>
          <a:p>
            <a:pPr algn="just">
              <a:lnSpc>
                <a:spcPct val="130000"/>
              </a:lnSpc>
            </a:pPr>
            <a:endParaRPr lang="it-IT" sz="1800" b="0" strike="noStrike" spc="-1">
              <a:solidFill>
                <a:srgbClr val="000000"/>
              </a:solidFill>
              <a:uFill>
                <a:solidFill>
                  <a:srgbClr val="FFFFFF"/>
                </a:solidFill>
              </a:uFill>
              <a:latin typeface="Arial"/>
            </a:endParaRPr>
          </a:p>
          <a:p>
            <a:pPr algn="just">
              <a:lnSpc>
                <a:spcPct val="130000"/>
              </a:lnSpc>
            </a:pPr>
            <a:endParaRPr lang="it-IT" sz="1800" b="0" strike="noStrike" spc="-1">
              <a:solidFill>
                <a:srgbClr val="000000"/>
              </a:solidFill>
              <a:uFill>
                <a:solidFill>
                  <a:srgbClr val="FFFFFF"/>
                </a:solidFill>
              </a:uFill>
              <a:latin typeface="Arial"/>
            </a:endParaRPr>
          </a:p>
          <a:p>
            <a:pPr algn="just">
              <a:lnSpc>
                <a:spcPct val="130000"/>
              </a:lnSpc>
            </a:pPr>
            <a:endParaRPr lang="it-IT"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68688428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2" name="Immagine 1"/>
          <p:cNvPicPr>
            <a:picLocks noChangeAspect="1"/>
          </p:cNvPicPr>
          <p:nvPr/>
        </p:nvPicPr>
        <p:blipFill>
          <a:blip r:embed="rId3"/>
          <a:stretch>
            <a:fillRect/>
          </a:stretch>
        </p:blipFill>
        <p:spPr>
          <a:xfrm>
            <a:off x="0" y="1184229"/>
            <a:ext cx="9144000" cy="4489542"/>
          </a:xfrm>
          <a:prstGeom prst="rect">
            <a:avLst/>
          </a:prstGeom>
        </p:spPr>
      </p:pic>
    </p:spTree>
    <p:extLst>
      <p:ext uri="{BB962C8B-B14F-4D97-AF65-F5344CB8AC3E}">
        <p14:creationId xmlns:p14="http://schemas.microsoft.com/office/powerpoint/2010/main" val="24319475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sp>
        <p:nvSpPr>
          <p:cNvPr id="2" name="CasellaDiTesto 1"/>
          <p:cNvSpPr txBox="1"/>
          <p:nvPr/>
        </p:nvSpPr>
        <p:spPr>
          <a:xfrm>
            <a:off x="251520" y="1916832"/>
            <a:ext cx="585417" cy="523220"/>
          </a:xfrm>
          <a:prstGeom prst="rect">
            <a:avLst/>
          </a:prstGeom>
          <a:noFill/>
        </p:spPr>
        <p:txBody>
          <a:bodyPr wrap="none" rtlCol="0">
            <a:spAutoFit/>
          </a:bodyPr>
          <a:lstStyle/>
          <a:p>
            <a:r>
              <a:rPr lang="it-IT" sz="2800" b="1" dirty="0" smtClean="0">
                <a:solidFill>
                  <a:srgbClr val="FF0000"/>
                </a:solidFill>
              </a:rPr>
              <a:t>5a</a:t>
            </a:r>
            <a:endParaRPr lang="it-IT" sz="2800" b="1" dirty="0">
              <a:solidFill>
                <a:srgbClr val="FF0000"/>
              </a:solidFill>
            </a:endParaRPr>
          </a:p>
        </p:txBody>
      </p:sp>
      <p:sp>
        <p:nvSpPr>
          <p:cNvPr id="5" name="Titolo 1"/>
          <p:cNvSpPr txBox="1">
            <a:spLocks/>
          </p:cNvSpPr>
          <p:nvPr/>
        </p:nvSpPr>
        <p:spPr>
          <a:xfrm>
            <a:off x="864958" y="1929491"/>
            <a:ext cx="7097765" cy="2643601"/>
          </a:xfrm>
          <a:prstGeom prst="rect">
            <a:avLst/>
          </a:prstGeom>
        </p:spPr>
        <p:txBody>
          <a:bodyPr vert="horz" lIns="91440" tIns="45720" rIns="91440" bIns="45720" rtlCol="0" anchor="ctr">
            <a:normAutofit/>
          </a:bodyPr>
          <a:lstStyle/>
          <a:p>
            <a:pPr>
              <a:lnSpc>
                <a:spcPts val="2000"/>
              </a:lnSpc>
            </a:pPr>
            <a:r>
              <a:rPr lang="it-IT" sz="3000" b="1" cap="all" baseline="30000" dirty="0" smtClean="0">
                <a:latin typeface="Helvetica" charset="-18"/>
                <a:ea typeface="Helvetica" charset="-18"/>
                <a:cs typeface="Helvetica" charset="-18"/>
              </a:rPr>
              <a:t>Messa in sicurezza e miglioramento sismico degli edifici ad uso</a:t>
            </a:r>
            <a:r>
              <a:rPr lang="it-IT" sz="3000" b="1" cap="all" dirty="0" smtClean="0">
                <a:latin typeface="Helvetica" charset="-18"/>
                <a:ea typeface="Helvetica" charset="-18"/>
                <a:cs typeface="Helvetica" charset="-18"/>
              </a:rPr>
              <a:t> </a:t>
            </a:r>
            <a:r>
              <a:rPr lang="it-IT" sz="3000" b="1" cap="all" baseline="30000" dirty="0" smtClean="0">
                <a:latin typeface="Helvetica" charset="-18"/>
                <a:ea typeface="Helvetica" charset="-18"/>
                <a:cs typeface="Helvetica" charset="-18"/>
              </a:rPr>
              <a:t>industriale</a:t>
            </a:r>
          </a:p>
          <a:p>
            <a:pPr>
              <a:lnSpc>
                <a:spcPts val="2000"/>
              </a:lnSpc>
            </a:pPr>
            <a:endParaRPr lang="it-IT" sz="3000" b="1" cap="all" baseline="30000" dirty="0" smtClean="0">
              <a:latin typeface="Helvetica" charset="-18"/>
              <a:ea typeface="Helvetica" charset="-18"/>
              <a:cs typeface="Helvetica" charset="-18"/>
            </a:endParaRPr>
          </a:p>
          <a:p>
            <a:pPr>
              <a:lnSpc>
                <a:spcPts val="2000"/>
              </a:lnSpc>
            </a:pPr>
            <a:r>
              <a:rPr lang="it-IT" sz="3000" b="1" cap="all" baseline="30000" dirty="0" smtClean="0">
                <a:latin typeface="Helvetica" charset="-18"/>
                <a:ea typeface="Helvetica" charset="-18"/>
                <a:cs typeface="Helvetica" charset="-18"/>
              </a:rPr>
              <a:t>Responsabile: prof. Stefano Sorace</a:t>
            </a:r>
          </a:p>
          <a:p>
            <a:pPr>
              <a:lnSpc>
                <a:spcPts val="2000"/>
              </a:lnSpc>
            </a:pPr>
            <a:r>
              <a:rPr lang="it-IT" sz="3000" b="1" cap="all" baseline="30000" dirty="0" smtClean="0">
                <a:latin typeface="Helvetica" charset="-18"/>
                <a:ea typeface="Helvetica" charset="-18"/>
                <a:cs typeface="Helvetica" charset="-18"/>
              </a:rPr>
              <a:t> </a:t>
            </a:r>
          </a:p>
          <a:p>
            <a:pPr>
              <a:lnSpc>
                <a:spcPts val="2000"/>
              </a:lnSpc>
            </a:pPr>
            <a:r>
              <a:rPr lang="it-IT" sz="3000" b="1" cap="all" baseline="30000" dirty="0" smtClean="0">
                <a:latin typeface="Helvetica" charset="-18"/>
                <a:ea typeface="Helvetica" charset="-18"/>
                <a:cs typeface="Helvetica" charset="-18"/>
              </a:rPr>
              <a:t>Dipartimento Politecnico di Ingegneria e Architettura (DPIA)</a:t>
            </a:r>
          </a:p>
          <a:p>
            <a:pPr>
              <a:lnSpc>
                <a:spcPts val="2000"/>
              </a:lnSpc>
            </a:pPr>
            <a:r>
              <a:rPr kumimoji="0" lang="it-IT" sz="3000" b="1" i="0" u="none" strike="noStrike" kern="1200" cap="all" spc="0" normalizeH="0" baseline="30000" noProof="0" dirty="0" smtClean="0">
                <a:ln>
                  <a:noFill/>
                </a:ln>
                <a:solidFill>
                  <a:schemeClr val="tx1"/>
                </a:solidFill>
                <a:effectLst/>
                <a:uLnTx/>
                <a:uFillTx/>
                <a:latin typeface="Helvetica" charset="-18"/>
                <a:ea typeface="Helvetica" charset="-18"/>
                <a:cs typeface="Helvetica" charset="-18"/>
              </a:rPr>
              <a:t>  </a:t>
            </a:r>
            <a:endParaRPr kumimoji="0" lang="it-IT" sz="3000" b="1" i="0" u="none" strike="noStrike" kern="1200" cap="all" spc="0" normalizeH="0" baseline="0" noProof="0" dirty="0">
              <a:ln>
                <a:noFill/>
              </a:ln>
              <a:solidFill>
                <a:schemeClr val="tx1"/>
              </a:solidFill>
              <a:effectLst/>
              <a:uLnTx/>
              <a:uFillTx/>
              <a:latin typeface="Helvetica" charset="-18"/>
              <a:ea typeface="Helvetica" charset="-18"/>
              <a:cs typeface="Helvetica" charset="-18"/>
            </a:endParaRPr>
          </a:p>
        </p:txBody>
      </p:sp>
      <p:sp>
        <p:nvSpPr>
          <p:cNvPr id="6" name="Titolo 1"/>
          <p:cNvSpPr txBox="1">
            <a:spLocks/>
          </p:cNvSpPr>
          <p:nvPr/>
        </p:nvSpPr>
        <p:spPr>
          <a:xfrm>
            <a:off x="899592" y="4293096"/>
            <a:ext cx="5793386" cy="1321322"/>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lnSpc>
                <a:spcPts val="2000"/>
              </a:lnSpc>
              <a:spcBef>
                <a:spcPts val="0"/>
              </a:spcBef>
            </a:pPr>
            <a:r>
              <a:rPr lang="it-IT" sz="3000" b="1" kern="0" cap="all" baseline="30000" dirty="0" smtClean="0">
                <a:latin typeface="Helvetica" charset="-18"/>
                <a:ea typeface="Helvetica" charset="-18"/>
                <a:cs typeface="Helvetica" charset="-18"/>
              </a:rPr>
              <a:t>Riduzione</a:t>
            </a:r>
            <a:r>
              <a:rPr lang="it-IT" sz="3000" b="1" kern="0" cap="all" dirty="0" smtClean="0">
                <a:latin typeface="Helvetica" charset="-18"/>
                <a:ea typeface="Helvetica" charset="-18"/>
                <a:cs typeface="Helvetica" charset="-18"/>
              </a:rPr>
              <a:t> </a:t>
            </a:r>
            <a:r>
              <a:rPr lang="it-IT" sz="3000" b="1" kern="0" cap="all" baseline="30000" dirty="0" smtClean="0">
                <a:latin typeface="Helvetica" charset="-18"/>
                <a:ea typeface="Helvetica" charset="-18"/>
                <a:cs typeface="Helvetica" charset="-18"/>
              </a:rPr>
              <a:t>della </a:t>
            </a:r>
            <a:r>
              <a:rPr lang="it-IT" sz="3000" b="1" kern="0" cap="all" baseline="30000" dirty="0" err="1" smtClean="0">
                <a:latin typeface="Helvetica" charset="-18"/>
                <a:ea typeface="Helvetica" charset="-18"/>
                <a:cs typeface="Helvetica" charset="-18"/>
              </a:rPr>
              <a:t>vulnerabilitÀ</a:t>
            </a:r>
            <a:r>
              <a:rPr lang="it-IT" sz="3000" b="1" kern="0" cap="all" baseline="30000" dirty="0" smtClean="0">
                <a:latin typeface="Helvetica" charset="-18"/>
                <a:ea typeface="Helvetica" charset="-18"/>
                <a:cs typeface="Helvetica" charset="-18"/>
              </a:rPr>
              <a:t> sismica del costruito:                                      obiettivo strategico su scala nazionale per i prossimi decenni  </a:t>
            </a:r>
            <a:endParaRPr lang="it-IT" sz="3000" b="1" kern="0" cap="all" dirty="0">
              <a:latin typeface="Helvetica" charset="-18"/>
              <a:ea typeface="Helvetica" charset="-18"/>
              <a:cs typeface="Helvetica" charset="-18"/>
            </a:endParaRPr>
          </a:p>
        </p:txBody>
      </p:sp>
    </p:spTree>
    <p:extLst>
      <p:ext uri="{BB962C8B-B14F-4D97-AF65-F5344CB8AC3E}">
        <p14:creationId xmlns:p14="http://schemas.microsoft.com/office/powerpoint/2010/main" val="19698385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sp>
        <p:nvSpPr>
          <p:cNvPr id="2" name="CasellaDiTesto 1"/>
          <p:cNvSpPr txBox="1"/>
          <p:nvPr/>
        </p:nvSpPr>
        <p:spPr>
          <a:xfrm>
            <a:off x="251520" y="1916832"/>
            <a:ext cx="604653" cy="523220"/>
          </a:xfrm>
          <a:prstGeom prst="rect">
            <a:avLst/>
          </a:prstGeom>
          <a:noFill/>
        </p:spPr>
        <p:txBody>
          <a:bodyPr wrap="none" rtlCol="0">
            <a:spAutoFit/>
          </a:bodyPr>
          <a:lstStyle/>
          <a:p>
            <a:r>
              <a:rPr lang="it-IT" sz="2800" b="1" dirty="0" smtClean="0">
                <a:solidFill>
                  <a:srgbClr val="FF0000"/>
                </a:solidFill>
              </a:rPr>
              <a:t>5b</a:t>
            </a:r>
            <a:endParaRPr lang="it-IT" sz="2800" b="1" dirty="0">
              <a:solidFill>
                <a:srgbClr val="FF0000"/>
              </a:solidFill>
            </a:endParaRPr>
          </a:p>
        </p:txBody>
      </p:sp>
      <p:sp>
        <p:nvSpPr>
          <p:cNvPr id="5" name="Titolo 1"/>
          <p:cNvSpPr txBox="1">
            <a:spLocks/>
          </p:cNvSpPr>
          <p:nvPr/>
        </p:nvSpPr>
        <p:spPr>
          <a:xfrm>
            <a:off x="864958" y="1929491"/>
            <a:ext cx="7097765" cy="2643601"/>
          </a:xfrm>
          <a:prstGeom prst="rect">
            <a:avLst/>
          </a:prstGeom>
        </p:spPr>
        <p:txBody>
          <a:bodyPr vert="horz" lIns="91440" tIns="45720" rIns="91440" bIns="45720" rtlCol="0" anchor="ctr">
            <a:normAutofit/>
          </a:bodyPr>
          <a:lstStyle/>
          <a:p>
            <a:pPr>
              <a:lnSpc>
                <a:spcPts val="2000"/>
              </a:lnSpc>
            </a:pPr>
            <a:r>
              <a:rPr lang="it-IT" sz="3000" b="1" cap="all" baseline="30000" dirty="0">
                <a:latin typeface="Helvetica" charset="-18"/>
                <a:ea typeface="Helvetica" charset="-18"/>
                <a:cs typeface="Helvetica" charset="-18"/>
              </a:rPr>
              <a:t>RIGENERARE E RECUPERARE IL CAPITALE </a:t>
            </a:r>
            <a:r>
              <a:rPr lang="it-IT" sz="3000" b="1" cap="all" baseline="30000" dirty="0" smtClean="0">
                <a:latin typeface="Helvetica" charset="-18"/>
                <a:ea typeface="Helvetica" charset="-18"/>
                <a:cs typeface="Helvetica" charset="-18"/>
              </a:rPr>
              <a:t>TERRITORIALE</a:t>
            </a:r>
          </a:p>
          <a:p>
            <a:pPr>
              <a:lnSpc>
                <a:spcPts val="2000"/>
              </a:lnSpc>
            </a:pPr>
            <a:endParaRPr lang="it-IT" sz="3000" b="1" cap="all" baseline="30000" dirty="0">
              <a:latin typeface="Helvetica" charset="-18"/>
              <a:ea typeface="Helvetica" charset="-18"/>
              <a:cs typeface="Helvetica" charset="-18"/>
            </a:endParaRPr>
          </a:p>
          <a:p>
            <a:pPr>
              <a:lnSpc>
                <a:spcPts val="2000"/>
              </a:lnSpc>
            </a:pPr>
            <a:r>
              <a:rPr lang="it-IT" sz="3000" b="1" cap="all" baseline="30000" dirty="0" smtClean="0">
                <a:latin typeface="Helvetica" charset="-18"/>
                <a:ea typeface="Helvetica" charset="-18"/>
                <a:cs typeface="Helvetica" charset="-18"/>
              </a:rPr>
              <a:t>Responsabile: prof. SANDRO FABBRO</a:t>
            </a:r>
          </a:p>
          <a:p>
            <a:pPr>
              <a:lnSpc>
                <a:spcPts val="2000"/>
              </a:lnSpc>
            </a:pPr>
            <a:r>
              <a:rPr lang="it-IT" sz="3000" b="1" cap="all" baseline="30000" dirty="0" smtClean="0">
                <a:latin typeface="Helvetica" charset="-18"/>
                <a:ea typeface="Helvetica" charset="-18"/>
                <a:cs typeface="Helvetica" charset="-18"/>
              </a:rPr>
              <a:t> </a:t>
            </a:r>
          </a:p>
          <a:p>
            <a:pPr>
              <a:lnSpc>
                <a:spcPts val="2000"/>
              </a:lnSpc>
            </a:pPr>
            <a:r>
              <a:rPr lang="it-IT" sz="3000" b="1" cap="all" baseline="30000" dirty="0" smtClean="0">
                <a:latin typeface="Helvetica" charset="-18"/>
                <a:ea typeface="Helvetica" charset="-18"/>
                <a:cs typeface="Helvetica" charset="-18"/>
              </a:rPr>
              <a:t>Dipartimento Politecnico di Ingegneria e Architettura (DPIA)</a:t>
            </a:r>
          </a:p>
          <a:p>
            <a:pPr>
              <a:lnSpc>
                <a:spcPts val="2000"/>
              </a:lnSpc>
            </a:pPr>
            <a:r>
              <a:rPr kumimoji="0" lang="it-IT" sz="3000" b="1" i="0" u="none" strike="noStrike" kern="1200" cap="all" spc="0" normalizeH="0" baseline="30000" noProof="0" dirty="0" smtClean="0">
                <a:ln>
                  <a:noFill/>
                </a:ln>
                <a:solidFill>
                  <a:schemeClr val="tx1"/>
                </a:solidFill>
                <a:effectLst/>
                <a:uLnTx/>
                <a:uFillTx/>
                <a:latin typeface="Helvetica" charset="-18"/>
                <a:ea typeface="Helvetica" charset="-18"/>
                <a:cs typeface="Helvetica" charset="-18"/>
              </a:rPr>
              <a:t>  </a:t>
            </a:r>
            <a:endParaRPr kumimoji="0" lang="it-IT" sz="3000" b="1" i="0" u="none" strike="noStrike" kern="1200" cap="all" spc="0" normalizeH="0" baseline="0" noProof="0" dirty="0">
              <a:ln>
                <a:noFill/>
              </a:ln>
              <a:solidFill>
                <a:schemeClr val="tx1"/>
              </a:solidFill>
              <a:effectLst/>
              <a:uLnTx/>
              <a:uFillTx/>
              <a:latin typeface="Helvetica" charset="-18"/>
              <a:ea typeface="Helvetica" charset="-18"/>
              <a:cs typeface="Helvetica" charset="-18"/>
            </a:endParaRPr>
          </a:p>
        </p:txBody>
      </p:sp>
      <p:sp>
        <p:nvSpPr>
          <p:cNvPr id="6" name="Titolo 1"/>
          <p:cNvSpPr txBox="1">
            <a:spLocks/>
          </p:cNvSpPr>
          <p:nvPr/>
        </p:nvSpPr>
        <p:spPr>
          <a:xfrm>
            <a:off x="899592" y="4446996"/>
            <a:ext cx="6840760" cy="1321322"/>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lnSpc>
                <a:spcPts val="2000"/>
              </a:lnSpc>
              <a:spcBef>
                <a:spcPts val="0"/>
              </a:spcBef>
            </a:pPr>
            <a:r>
              <a:rPr lang="it-IT" sz="3000" b="1" kern="0" cap="all" baseline="30000" dirty="0">
                <a:latin typeface="Helvetica" charset="-18"/>
                <a:ea typeface="Helvetica" charset="-18"/>
                <a:cs typeface="Helvetica" charset="-18"/>
              </a:rPr>
              <a:t>Cantiere Friuli = migliaia di cantieri veri </a:t>
            </a:r>
            <a:endParaRPr lang="it-IT" sz="3000" b="1" kern="0" cap="all" dirty="0">
              <a:latin typeface="Helvetica" charset="-18"/>
              <a:ea typeface="Helvetica" charset="-18"/>
              <a:cs typeface="Helvetica" charset="-18"/>
            </a:endParaRPr>
          </a:p>
        </p:txBody>
      </p:sp>
    </p:spTree>
    <p:extLst>
      <p:ext uri="{BB962C8B-B14F-4D97-AF65-F5344CB8AC3E}">
        <p14:creationId xmlns:p14="http://schemas.microsoft.com/office/powerpoint/2010/main" val="1789740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980728"/>
            <a:ext cx="8568952" cy="5201424"/>
          </a:xfrm>
          <a:prstGeom prst="rect">
            <a:avLst/>
          </a:prstGeom>
        </p:spPr>
        <p:txBody>
          <a:bodyPr wrap="square">
            <a:spAutoFit/>
          </a:bodyPr>
          <a:lstStyle/>
          <a:p>
            <a:r>
              <a:rPr lang="it-IT" sz="2800" b="1" dirty="0">
                <a:solidFill>
                  <a:schemeClr val="accent2">
                    <a:lumMod val="50000"/>
                  </a:schemeClr>
                </a:solidFill>
              </a:rPr>
              <a:t>L. 8 agosto 1977, n. 546.</a:t>
            </a:r>
          </a:p>
          <a:p>
            <a:endParaRPr lang="it-IT" sz="2400" dirty="0"/>
          </a:p>
          <a:p>
            <a:r>
              <a:rPr lang="it-IT" sz="2400" b="1" dirty="0">
                <a:solidFill>
                  <a:schemeClr val="accent2">
                    <a:lumMod val="50000"/>
                  </a:schemeClr>
                </a:solidFill>
              </a:rPr>
              <a:t> </a:t>
            </a:r>
            <a:r>
              <a:rPr lang="it-IT" sz="2800" b="1" dirty="0">
                <a:solidFill>
                  <a:schemeClr val="accent2">
                    <a:lumMod val="50000"/>
                  </a:schemeClr>
                </a:solidFill>
              </a:rPr>
              <a:t>Art. 26.</a:t>
            </a:r>
            <a:endParaRPr lang="it-IT" sz="2800" dirty="0">
              <a:solidFill>
                <a:schemeClr val="accent2">
                  <a:lumMod val="50000"/>
                </a:schemeClr>
              </a:solidFill>
            </a:endParaRPr>
          </a:p>
          <a:p>
            <a:r>
              <a:rPr lang="it-IT" sz="2800" dirty="0"/>
              <a:t>     E' istituita a decorrere dall'anno accademico 1977-1978, la </a:t>
            </a:r>
            <a:r>
              <a:rPr lang="it-IT" sz="2800" dirty="0">
                <a:solidFill>
                  <a:srgbClr val="FF0000"/>
                </a:solidFill>
              </a:rPr>
              <a:t>Università statale di Udine</a:t>
            </a:r>
            <a:r>
              <a:rPr lang="it-IT" sz="2800" dirty="0"/>
              <a:t>, i cui corsi di laurea saranno attivati a partire dall'anno accademico 1978-1979. </a:t>
            </a:r>
            <a:r>
              <a:rPr lang="it-IT" sz="2800" b="1" dirty="0">
                <a:solidFill>
                  <a:srgbClr val="FF0000"/>
                </a:solidFill>
              </a:rPr>
              <a:t>L'Università di Udine si pone l'obiettivo di contribuire al progresso civile, sociale e alla rinascita economica del Friuli</a:t>
            </a:r>
            <a:r>
              <a:rPr lang="it-IT" sz="2800" dirty="0"/>
              <a:t>, e di divenire organico strumento di sviluppo e di </a:t>
            </a:r>
            <a:r>
              <a:rPr lang="it-IT" sz="2800" dirty="0">
                <a:solidFill>
                  <a:srgbClr val="FF0000"/>
                </a:solidFill>
              </a:rPr>
              <a:t>rinnovamento dei filoni originali della cultura, della lingua, delle tradizioni e della storia del Friuli</a:t>
            </a:r>
            <a:r>
              <a:rPr lang="it-IT" sz="2800" dirty="0"/>
              <a:t>.</a:t>
            </a:r>
          </a:p>
        </p:txBody>
      </p:sp>
      <p:sp>
        <p:nvSpPr>
          <p:cNvPr id="3" name="Rettangolo 2"/>
          <p:cNvSpPr/>
          <p:nvPr/>
        </p:nvSpPr>
        <p:spPr>
          <a:xfrm>
            <a:off x="1604807" y="260648"/>
            <a:ext cx="5681363" cy="584775"/>
          </a:xfrm>
          <a:prstGeom prst="rect">
            <a:avLst/>
          </a:prstGeom>
        </p:spPr>
        <p:txBody>
          <a:bodyPr wrap="none">
            <a:spAutoFit/>
          </a:bodyPr>
          <a:lstStyle/>
          <a:p>
            <a:pPr eaLnBrk="0" hangingPunct="0">
              <a:defRPr/>
            </a:pPr>
            <a:r>
              <a:rPr lang="it-IT" sz="3200" b="1" dirty="0" smtClean="0">
                <a:solidFill>
                  <a:srgbClr val="FF0000"/>
                </a:solidFill>
                <a:latin typeface="Times New Roman" panose="02020603050405020304" pitchFamily="18" charset="0"/>
              </a:rPr>
              <a:t>2.  La Legge della ricostruzione</a:t>
            </a:r>
            <a:endParaRPr lang="it-IT" sz="32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7832765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sp>
        <p:nvSpPr>
          <p:cNvPr id="2" name="CasellaDiTesto 1"/>
          <p:cNvSpPr txBox="1"/>
          <p:nvPr/>
        </p:nvSpPr>
        <p:spPr>
          <a:xfrm>
            <a:off x="251520" y="1916832"/>
            <a:ext cx="604653" cy="523220"/>
          </a:xfrm>
          <a:prstGeom prst="rect">
            <a:avLst/>
          </a:prstGeom>
          <a:noFill/>
        </p:spPr>
        <p:txBody>
          <a:bodyPr wrap="none" rtlCol="0">
            <a:spAutoFit/>
          </a:bodyPr>
          <a:lstStyle/>
          <a:p>
            <a:r>
              <a:rPr lang="it-IT" sz="2800" b="1" dirty="0" smtClean="0">
                <a:solidFill>
                  <a:srgbClr val="FF0000"/>
                </a:solidFill>
              </a:rPr>
              <a:t>5c</a:t>
            </a:r>
            <a:endParaRPr lang="it-IT" sz="2800" b="1" dirty="0">
              <a:solidFill>
                <a:srgbClr val="FF0000"/>
              </a:solidFill>
            </a:endParaRPr>
          </a:p>
        </p:txBody>
      </p:sp>
      <p:sp>
        <p:nvSpPr>
          <p:cNvPr id="7" name="Rettangolo 6"/>
          <p:cNvSpPr/>
          <p:nvPr/>
        </p:nvSpPr>
        <p:spPr>
          <a:xfrm>
            <a:off x="899999" y="1930185"/>
            <a:ext cx="7920473" cy="1015663"/>
          </a:xfrm>
          <a:prstGeom prst="rect">
            <a:avLst/>
          </a:prstGeom>
        </p:spPr>
        <p:txBody>
          <a:bodyPr wrap="square">
            <a:spAutoFit/>
          </a:bodyPr>
          <a:lstStyle/>
          <a:p>
            <a:r>
              <a:rPr lang="it-IT" sz="3000" b="1" dirty="0">
                <a:latin typeface="Helvetica-Normal" pitchFamily="2" charset="0"/>
                <a:ea typeface="Calibri" panose="020F0502020204030204" pitchFamily="34" charset="0"/>
                <a:cs typeface="Times New Roman" panose="02020603050405020304" pitchFamily="18" charset="0"/>
              </a:rPr>
              <a:t>Strategie e strumenti per il risanamento e riqualificazione </a:t>
            </a:r>
            <a:endParaRPr lang="it-IT" sz="3000" b="1" dirty="0" smtClean="0">
              <a:latin typeface="Helvetica-Normal" pitchFamily="2" charset="0"/>
              <a:ea typeface="Calibri" panose="020F0502020204030204" pitchFamily="34" charset="0"/>
              <a:cs typeface="Times New Roman" panose="02020603050405020304" pitchFamily="18" charset="0"/>
            </a:endParaRPr>
          </a:p>
          <a:p>
            <a:r>
              <a:rPr lang="it-IT" sz="3000" b="1" dirty="0" smtClean="0">
                <a:latin typeface="Helvetica-Normal" pitchFamily="2" charset="0"/>
                <a:ea typeface="Calibri" panose="020F0502020204030204" pitchFamily="34" charset="0"/>
                <a:cs typeface="Times New Roman" panose="02020603050405020304" pitchFamily="18" charset="0"/>
              </a:rPr>
              <a:t>del </a:t>
            </a:r>
            <a:r>
              <a:rPr lang="it-IT" sz="3000" b="1" dirty="0">
                <a:latin typeface="Helvetica-Normal" pitchFamily="2" charset="0"/>
                <a:ea typeface="Calibri" panose="020F0502020204030204" pitchFamily="34" charset="0"/>
                <a:cs typeface="Times New Roman" panose="02020603050405020304" pitchFamily="18" charset="0"/>
              </a:rPr>
              <a:t>territorio e delle aree </a:t>
            </a:r>
            <a:r>
              <a:rPr lang="it-IT" sz="3000" b="1" dirty="0" smtClean="0">
                <a:latin typeface="Helvetica-Normal" pitchFamily="2" charset="0"/>
                <a:ea typeface="Calibri" panose="020F0502020204030204" pitchFamily="34" charset="0"/>
                <a:cs typeface="Times New Roman" panose="02020603050405020304" pitchFamily="18" charset="0"/>
              </a:rPr>
              <a:t>dismesse per </a:t>
            </a:r>
            <a:r>
              <a:rPr lang="it-IT" sz="3000" b="1" dirty="0">
                <a:latin typeface="Helvetica-Normal" pitchFamily="2" charset="0"/>
                <a:ea typeface="Calibri" panose="020F0502020204030204" pitchFamily="34" charset="0"/>
                <a:cs typeface="Times New Roman" panose="02020603050405020304" pitchFamily="18" charset="0"/>
              </a:rPr>
              <a:t>fini sociali, culturali e creativi</a:t>
            </a:r>
            <a:endParaRPr lang="it-IT" sz="3000" b="1" dirty="0"/>
          </a:p>
        </p:txBody>
      </p:sp>
      <p:sp>
        <p:nvSpPr>
          <p:cNvPr id="8" name="Rettangolo 7"/>
          <p:cNvSpPr/>
          <p:nvPr/>
        </p:nvSpPr>
        <p:spPr>
          <a:xfrm>
            <a:off x="974159" y="3140968"/>
            <a:ext cx="3886076" cy="2833083"/>
          </a:xfrm>
          <a:prstGeom prst="rect">
            <a:avLst/>
          </a:prstGeom>
        </p:spPr>
        <p:txBody>
          <a:bodyPr wrap="square">
            <a:spAutoFit/>
          </a:bodyPr>
          <a:lstStyle/>
          <a:p>
            <a:pPr algn="just">
              <a:lnSpc>
                <a:spcPct val="115000"/>
              </a:lnSpc>
              <a:spcBef>
                <a:spcPts val="300"/>
              </a:spcBef>
              <a:spcAft>
                <a:spcPts val="0"/>
              </a:spcAft>
            </a:pPr>
            <a:r>
              <a:rPr lang="it-IT" sz="2400" dirty="0">
                <a:latin typeface="Helvetica-Normal" pitchFamily="2" charset="0"/>
                <a:ea typeface="Calibri" panose="020F0502020204030204" pitchFamily="34" charset="0"/>
                <a:cs typeface="Times New Roman" panose="02020603050405020304" pitchFamily="18" charset="0"/>
              </a:rPr>
              <a:t>Mariapia </a:t>
            </a:r>
            <a:r>
              <a:rPr lang="it-IT" sz="2400" dirty="0" err="1">
                <a:latin typeface="Helvetica-Normal" pitchFamily="2" charset="0"/>
                <a:ea typeface="Calibri" panose="020F0502020204030204" pitchFamily="34" charset="0"/>
                <a:cs typeface="Times New Roman" panose="02020603050405020304" pitchFamily="18" charset="0"/>
              </a:rPr>
              <a:t>Comand</a:t>
            </a:r>
            <a:r>
              <a:rPr lang="it-IT" sz="2400" dirty="0">
                <a:latin typeface="Helvetica-Normal" pitchFamily="2" charset="0"/>
                <a:ea typeface="Calibri" panose="020F0502020204030204" pitchFamily="34" charset="0"/>
                <a:cs typeface="Times New Roman" panose="02020603050405020304" pitchFamily="18" charset="0"/>
              </a:rPr>
              <a:t>, </a:t>
            </a:r>
            <a:r>
              <a:rPr lang="it-IT" sz="2400" dirty="0" smtClean="0">
                <a:latin typeface="Helvetica-Normal" pitchFamily="2" charset="0"/>
                <a:ea typeface="Calibri" panose="020F0502020204030204" pitchFamily="34" charset="0"/>
                <a:cs typeface="Times New Roman" panose="02020603050405020304" pitchFamily="18" charset="0"/>
              </a:rPr>
              <a:t>DIUM</a:t>
            </a:r>
            <a:endParaRPr lang="it-IT" sz="2400" dirty="0">
              <a:latin typeface="Helvetica-Normal" pitchFamily="2" charset="0"/>
              <a:ea typeface="Calibri" panose="020F0502020204030204" pitchFamily="34" charset="0"/>
              <a:cs typeface="Times New Roman" panose="02020603050405020304" pitchFamily="18" charset="0"/>
            </a:endParaRPr>
          </a:p>
          <a:p>
            <a:pPr algn="just">
              <a:lnSpc>
                <a:spcPct val="115000"/>
              </a:lnSpc>
              <a:spcBef>
                <a:spcPts val="300"/>
              </a:spcBef>
              <a:spcAft>
                <a:spcPts val="0"/>
              </a:spcAft>
            </a:pPr>
            <a:r>
              <a:rPr lang="it-IT" sz="2400" dirty="0">
                <a:latin typeface="Helvetica-Normal" pitchFamily="2" charset="0"/>
                <a:ea typeface="Calibri" panose="020F0502020204030204" pitchFamily="34" charset="0"/>
                <a:cs typeface="Times New Roman" panose="02020603050405020304" pitchFamily="18" charset="0"/>
              </a:rPr>
              <a:t>Christina Conti, </a:t>
            </a:r>
            <a:r>
              <a:rPr lang="it-IT" sz="2400" dirty="0" smtClean="0">
                <a:latin typeface="Helvetica-Normal" pitchFamily="2" charset="0"/>
                <a:ea typeface="Calibri" panose="020F0502020204030204" pitchFamily="34" charset="0"/>
                <a:cs typeface="Times New Roman" panose="02020603050405020304" pitchFamily="18" charset="0"/>
              </a:rPr>
              <a:t>DIPIA</a:t>
            </a:r>
          </a:p>
          <a:p>
            <a:pPr algn="just">
              <a:lnSpc>
                <a:spcPct val="115000"/>
              </a:lnSpc>
              <a:spcBef>
                <a:spcPts val="300"/>
              </a:spcBef>
              <a:spcAft>
                <a:spcPts val="0"/>
              </a:spcAft>
            </a:pPr>
            <a:r>
              <a:rPr lang="it-IT" sz="2400" dirty="0" smtClean="0">
                <a:latin typeface="Helvetica-Normal" pitchFamily="2" charset="0"/>
                <a:ea typeface="Calibri" panose="020F0502020204030204" pitchFamily="34" charset="0"/>
                <a:cs typeface="Times New Roman" panose="02020603050405020304" pitchFamily="18" charset="0"/>
              </a:rPr>
              <a:t>Andrea </a:t>
            </a:r>
            <a:r>
              <a:rPr lang="it-IT" sz="2400" dirty="0">
                <a:latin typeface="Helvetica-Normal" pitchFamily="2" charset="0"/>
                <a:ea typeface="Calibri" panose="020F0502020204030204" pitchFamily="34" charset="0"/>
                <a:cs typeface="Times New Roman" panose="02020603050405020304" pitchFamily="18" charset="0"/>
              </a:rPr>
              <a:t>Mariani, </a:t>
            </a:r>
            <a:r>
              <a:rPr lang="it-IT" sz="2400" dirty="0" smtClean="0">
                <a:latin typeface="Helvetica-Normal" pitchFamily="2" charset="0"/>
                <a:ea typeface="Calibri" panose="020F0502020204030204" pitchFamily="34" charset="0"/>
                <a:cs typeface="Times New Roman" panose="02020603050405020304" pitchFamily="18" charset="0"/>
              </a:rPr>
              <a:t>DIUM</a:t>
            </a:r>
            <a:endParaRPr lang="it-IT" sz="2400" dirty="0">
              <a:latin typeface="Helvetica-Normal" pitchFamily="2" charset="0"/>
              <a:ea typeface="Calibri" panose="020F0502020204030204" pitchFamily="34" charset="0"/>
              <a:cs typeface="Times New Roman" panose="02020603050405020304" pitchFamily="18" charset="0"/>
            </a:endParaRPr>
          </a:p>
          <a:p>
            <a:pPr algn="just">
              <a:lnSpc>
                <a:spcPct val="115000"/>
              </a:lnSpc>
              <a:spcBef>
                <a:spcPts val="300"/>
              </a:spcBef>
              <a:spcAft>
                <a:spcPts val="0"/>
              </a:spcAft>
            </a:pPr>
            <a:r>
              <a:rPr lang="it-IT" sz="2400" dirty="0">
                <a:latin typeface="Helvetica-Normal" pitchFamily="2" charset="0"/>
                <a:ea typeface="Calibri" panose="020F0502020204030204" pitchFamily="34" charset="0"/>
                <a:cs typeface="Times New Roman" panose="02020603050405020304" pitchFamily="18" charset="0"/>
              </a:rPr>
              <a:t>Giovanni La </a:t>
            </a:r>
            <a:r>
              <a:rPr lang="it-IT" sz="2400" dirty="0" err="1">
                <a:latin typeface="Helvetica-Normal" pitchFamily="2" charset="0"/>
                <a:ea typeface="Calibri" panose="020F0502020204030204" pitchFamily="34" charset="0"/>
                <a:cs typeface="Times New Roman" panose="02020603050405020304" pitchFamily="18" charset="0"/>
              </a:rPr>
              <a:t>Varra</a:t>
            </a:r>
            <a:r>
              <a:rPr lang="it-IT" sz="2400" dirty="0">
                <a:latin typeface="Helvetica-Normal" pitchFamily="2" charset="0"/>
                <a:ea typeface="Calibri" panose="020F0502020204030204" pitchFamily="34" charset="0"/>
                <a:cs typeface="Times New Roman" panose="02020603050405020304" pitchFamily="18" charset="0"/>
              </a:rPr>
              <a:t>, </a:t>
            </a:r>
            <a:r>
              <a:rPr lang="it-IT" sz="2400" dirty="0" smtClean="0">
                <a:latin typeface="Helvetica-Normal" pitchFamily="2" charset="0"/>
                <a:ea typeface="Calibri" panose="020F0502020204030204" pitchFamily="34" charset="0"/>
                <a:cs typeface="Times New Roman" panose="02020603050405020304" pitchFamily="18" charset="0"/>
              </a:rPr>
              <a:t>DIPIA</a:t>
            </a:r>
            <a:endParaRPr lang="it-IT" sz="2400" dirty="0">
              <a:latin typeface="Helvetica-Normal" pitchFamily="2" charset="0"/>
              <a:ea typeface="Calibri" panose="020F0502020204030204" pitchFamily="34" charset="0"/>
              <a:cs typeface="Times New Roman" panose="02020603050405020304" pitchFamily="18" charset="0"/>
            </a:endParaRPr>
          </a:p>
          <a:p>
            <a:pPr algn="just">
              <a:lnSpc>
                <a:spcPct val="115000"/>
              </a:lnSpc>
              <a:spcBef>
                <a:spcPts val="300"/>
              </a:spcBef>
              <a:spcAft>
                <a:spcPts val="0"/>
              </a:spcAft>
            </a:pPr>
            <a:r>
              <a:rPr lang="it-IT" sz="2400" dirty="0">
                <a:latin typeface="Helvetica-Normal" pitchFamily="2" charset="0"/>
                <a:ea typeface="Calibri" panose="020F0502020204030204" pitchFamily="34" charset="0"/>
                <a:cs typeface="Times New Roman" panose="02020603050405020304" pitchFamily="18" charset="0"/>
              </a:rPr>
              <a:t>Luca Marchiol, </a:t>
            </a:r>
            <a:r>
              <a:rPr lang="it-IT" sz="2400" dirty="0" smtClean="0">
                <a:latin typeface="Helvetica-Normal" pitchFamily="2" charset="0"/>
                <a:ea typeface="Calibri" panose="020F0502020204030204" pitchFamily="34" charset="0"/>
                <a:cs typeface="Times New Roman" panose="02020603050405020304" pitchFamily="18" charset="0"/>
              </a:rPr>
              <a:t>DI4A</a:t>
            </a:r>
            <a:endParaRPr lang="it-IT" sz="2400" dirty="0">
              <a:latin typeface="Helvetica-Normal" pitchFamily="2" charset="0"/>
              <a:ea typeface="Calibri" panose="020F0502020204030204" pitchFamily="34" charset="0"/>
              <a:cs typeface="Times New Roman" panose="02020603050405020304" pitchFamily="18" charset="0"/>
            </a:endParaRPr>
          </a:p>
          <a:p>
            <a:pPr marR="265430" algn="just">
              <a:lnSpc>
                <a:spcPct val="115000"/>
              </a:lnSpc>
              <a:spcBef>
                <a:spcPts val="300"/>
              </a:spcBef>
              <a:spcAft>
                <a:spcPts val="0"/>
              </a:spcAft>
            </a:pPr>
            <a:r>
              <a:rPr lang="it-IT" sz="2400" dirty="0">
                <a:latin typeface="Helvetica-Normal" pitchFamily="2" charset="0"/>
                <a:ea typeface="Calibri" panose="020F0502020204030204" pitchFamily="34" charset="0"/>
                <a:cs typeface="Times New Roman" panose="02020603050405020304" pitchFamily="18" charset="0"/>
              </a:rPr>
              <a:t>Livio </a:t>
            </a:r>
            <a:r>
              <a:rPr lang="it-IT" sz="2400" dirty="0" err="1">
                <a:latin typeface="Helvetica-Normal" pitchFamily="2" charset="0"/>
                <a:ea typeface="Calibri" panose="020F0502020204030204" pitchFamily="34" charset="0"/>
                <a:cs typeface="Times New Roman" panose="02020603050405020304" pitchFamily="18" charset="0"/>
              </a:rPr>
              <a:t>Petriccione</a:t>
            </a:r>
            <a:r>
              <a:rPr lang="it-IT" sz="2400" dirty="0">
                <a:latin typeface="Helvetica-Normal" pitchFamily="2" charset="0"/>
                <a:ea typeface="Calibri" panose="020F0502020204030204" pitchFamily="34" charset="0"/>
                <a:cs typeface="Times New Roman" panose="02020603050405020304" pitchFamily="18" charset="0"/>
              </a:rPr>
              <a:t>, </a:t>
            </a:r>
            <a:r>
              <a:rPr lang="it-IT" sz="2400" dirty="0" smtClean="0">
                <a:latin typeface="Helvetica-Normal" pitchFamily="2" charset="0"/>
                <a:ea typeface="Calibri" panose="020F0502020204030204" pitchFamily="34" charset="0"/>
                <a:cs typeface="Times New Roman" panose="02020603050405020304" pitchFamily="18" charset="0"/>
              </a:rPr>
              <a:t>DIPIAW</a:t>
            </a:r>
            <a:endParaRPr lang="it-IT" sz="2400" dirty="0">
              <a:latin typeface="Helvetica-Normal"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98286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sp>
        <p:nvSpPr>
          <p:cNvPr id="3" name="Rettangolo 2"/>
          <p:cNvSpPr/>
          <p:nvPr/>
        </p:nvSpPr>
        <p:spPr>
          <a:xfrm>
            <a:off x="899592" y="2060848"/>
            <a:ext cx="2702922" cy="1554272"/>
          </a:xfrm>
          <a:prstGeom prst="rect">
            <a:avLst/>
          </a:prstGeom>
        </p:spPr>
        <p:txBody>
          <a:bodyPr wrap="square">
            <a:spAutoFit/>
          </a:bodyPr>
          <a:lstStyle/>
          <a:p>
            <a:pPr>
              <a:spcBef>
                <a:spcPts val="300"/>
              </a:spcBef>
              <a:spcAft>
                <a:spcPts val="300"/>
              </a:spcAft>
            </a:pPr>
            <a:r>
              <a:rPr lang="it-IT" sz="2000" b="1" dirty="0" err="1" smtClean="0">
                <a:latin typeface="Helvetica" panose="020B0604020202020204" pitchFamily="34" charset="0"/>
                <a:ea typeface="Calibri" panose="020F0502020204030204" pitchFamily="34" charset="0"/>
                <a:cs typeface="Helvetica" panose="020B0604020202020204" pitchFamily="34" charset="0"/>
              </a:rPr>
              <a:t>Keywords</a:t>
            </a:r>
            <a:r>
              <a:rPr lang="it-IT" sz="2000" b="1" dirty="0" smtClean="0">
                <a:latin typeface="Helvetica" panose="020B0604020202020204" pitchFamily="34" charset="0"/>
                <a:ea typeface="Calibri" panose="020F0502020204030204" pitchFamily="34" charset="0"/>
                <a:cs typeface="Helvetica" panose="020B0604020202020204" pitchFamily="34" charset="0"/>
              </a:rPr>
              <a:t> d’ambito</a:t>
            </a:r>
          </a:p>
          <a:p>
            <a:pPr marL="342900" indent="-342900">
              <a:spcBef>
                <a:spcPts val="300"/>
              </a:spcBef>
              <a:spcAft>
                <a:spcPts val="300"/>
              </a:spcAft>
              <a:buFont typeface="Helvetica" panose="020B0604020202020204" pitchFamily="34" charset="0"/>
              <a:buChar char="●"/>
            </a:pPr>
            <a:r>
              <a:rPr lang="it-IT" sz="2000" dirty="0" smtClean="0">
                <a:latin typeface="Helvetica" panose="020B0604020202020204" pitchFamily="34" charset="0"/>
                <a:cs typeface="Helvetica" panose="020B0604020202020204" pitchFamily="34" charset="0"/>
              </a:rPr>
              <a:t>Rigenerazione</a:t>
            </a:r>
          </a:p>
          <a:p>
            <a:pPr marL="342900" indent="-342900">
              <a:spcBef>
                <a:spcPts val="300"/>
              </a:spcBef>
              <a:spcAft>
                <a:spcPts val="300"/>
              </a:spcAft>
              <a:buFont typeface="Helvetica" panose="020B0604020202020204" pitchFamily="34" charset="0"/>
              <a:buChar char="●"/>
            </a:pPr>
            <a:r>
              <a:rPr lang="it-IT" sz="2000" dirty="0" smtClean="0">
                <a:latin typeface="Helvetica" panose="020B0604020202020204" pitchFamily="34" charset="0"/>
                <a:cs typeface="Helvetica" panose="020B0604020202020204" pitchFamily="34" charset="0"/>
              </a:rPr>
              <a:t>Sostenibilità</a:t>
            </a:r>
          </a:p>
          <a:p>
            <a:pPr marL="342900" indent="-342900">
              <a:spcBef>
                <a:spcPts val="300"/>
              </a:spcBef>
              <a:spcAft>
                <a:spcPts val="300"/>
              </a:spcAft>
              <a:buFont typeface="Helvetica" panose="020B0604020202020204" pitchFamily="34" charset="0"/>
              <a:buChar char="●"/>
            </a:pPr>
            <a:r>
              <a:rPr lang="it-IT" sz="2000" dirty="0" smtClean="0">
                <a:latin typeface="Helvetica" panose="020B0604020202020204" pitchFamily="34" charset="0"/>
                <a:cs typeface="Helvetica" panose="020B0604020202020204" pitchFamily="34" charset="0"/>
              </a:rPr>
              <a:t>Servizi ecologici</a:t>
            </a:r>
            <a:endParaRPr lang="it-IT" sz="2000" dirty="0">
              <a:latin typeface="Helvetica" panose="020B0604020202020204" pitchFamily="34" charset="0"/>
              <a:cs typeface="Helvetica" panose="020B0604020202020204" pitchFamily="34" charset="0"/>
            </a:endParaRPr>
          </a:p>
        </p:txBody>
      </p:sp>
      <p:sp>
        <p:nvSpPr>
          <p:cNvPr id="5" name="Rettangolo 4"/>
          <p:cNvSpPr/>
          <p:nvPr/>
        </p:nvSpPr>
        <p:spPr>
          <a:xfrm>
            <a:off x="4162836" y="2071845"/>
            <a:ext cx="2669732" cy="1554272"/>
          </a:xfrm>
          <a:prstGeom prst="rect">
            <a:avLst/>
          </a:prstGeom>
        </p:spPr>
        <p:txBody>
          <a:bodyPr wrap="square">
            <a:spAutoFit/>
          </a:bodyPr>
          <a:lstStyle/>
          <a:p>
            <a:pPr>
              <a:spcBef>
                <a:spcPts val="300"/>
              </a:spcBef>
              <a:spcAft>
                <a:spcPts val="300"/>
              </a:spcAft>
            </a:pPr>
            <a:r>
              <a:rPr lang="it-IT" sz="2000" b="1" dirty="0" err="1" smtClean="0">
                <a:latin typeface="Helvetica" panose="020B0604020202020204" pitchFamily="34" charset="0"/>
                <a:ea typeface="Calibri" panose="020F0502020204030204" pitchFamily="34" charset="0"/>
                <a:cs typeface="Helvetica" panose="020B0604020202020204" pitchFamily="34" charset="0"/>
              </a:rPr>
              <a:t>Keywords</a:t>
            </a:r>
            <a:r>
              <a:rPr lang="it-IT" sz="2000" b="1" dirty="0" smtClean="0">
                <a:latin typeface="Helvetica" panose="020B0604020202020204" pitchFamily="34" charset="0"/>
                <a:ea typeface="Calibri" panose="020F0502020204030204" pitchFamily="34" charset="0"/>
                <a:cs typeface="Helvetica" panose="020B0604020202020204" pitchFamily="34" charset="0"/>
              </a:rPr>
              <a:t> operative</a:t>
            </a:r>
          </a:p>
          <a:p>
            <a:pPr marL="342900" indent="-342900">
              <a:spcBef>
                <a:spcPts val="300"/>
              </a:spcBef>
              <a:spcAft>
                <a:spcPts val="300"/>
              </a:spcAft>
              <a:buFont typeface="Helvetica" panose="020B0604020202020204" pitchFamily="34" charset="0"/>
              <a:buChar char="●"/>
            </a:pPr>
            <a:r>
              <a:rPr lang="it-IT" sz="2000" dirty="0" smtClean="0">
                <a:latin typeface="Helvetica" panose="020B0604020202020204" pitchFamily="34" charset="0"/>
                <a:cs typeface="Helvetica" panose="020B0604020202020204" pitchFamily="34" charset="0"/>
              </a:rPr>
              <a:t>Sicurezza</a:t>
            </a:r>
          </a:p>
          <a:p>
            <a:pPr marL="342900" indent="-342900">
              <a:spcBef>
                <a:spcPts val="300"/>
              </a:spcBef>
              <a:spcAft>
                <a:spcPts val="300"/>
              </a:spcAft>
              <a:buFont typeface="Helvetica" panose="020B0604020202020204" pitchFamily="34" charset="0"/>
              <a:buChar char="●"/>
            </a:pPr>
            <a:r>
              <a:rPr lang="it-IT" sz="2000" dirty="0" smtClean="0">
                <a:latin typeface="Helvetica" panose="020B0604020202020204" pitchFamily="34" charset="0"/>
                <a:cs typeface="Helvetica" panose="020B0604020202020204" pitchFamily="34" charset="0"/>
              </a:rPr>
              <a:t>Valorizzazione</a:t>
            </a:r>
          </a:p>
          <a:p>
            <a:pPr marL="342900" indent="-342900">
              <a:spcBef>
                <a:spcPts val="300"/>
              </a:spcBef>
              <a:spcAft>
                <a:spcPts val="300"/>
              </a:spcAft>
              <a:buFont typeface="Helvetica" panose="020B0604020202020204" pitchFamily="34" charset="0"/>
              <a:buChar char="●"/>
            </a:pPr>
            <a:r>
              <a:rPr lang="it-IT" sz="2000" dirty="0" smtClean="0">
                <a:latin typeface="Helvetica" panose="020B0604020202020204" pitchFamily="34" charset="0"/>
                <a:cs typeface="Helvetica" panose="020B0604020202020204" pitchFamily="34" charset="0"/>
              </a:rPr>
              <a:t>Narrazione</a:t>
            </a:r>
          </a:p>
        </p:txBody>
      </p:sp>
      <p:sp>
        <p:nvSpPr>
          <p:cNvPr id="6" name="Rettangolo 5"/>
          <p:cNvSpPr/>
          <p:nvPr/>
        </p:nvSpPr>
        <p:spPr>
          <a:xfrm>
            <a:off x="899592" y="4149080"/>
            <a:ext cx="4822070" cy="1938992"/>
          </a:xfrm>
          <a:prstGeom prst="rect">
            <a:avLst/>
          </a:prstGeom>
        </p:spPr>
        <p:txBody>
          <a:bodyPr wrap="square">
            <a:spAutoFit/>
          </a:bodyPr>
          <a:lstStyle/>
          <a:p>
            <a:pPr>
              <a:spcBef>
                <a:spcPts val="300"/>
              </a:spcBef>
              <a:spcAft>
                <a:spcPts val="300"/>
              </a:spcAft>
            </a:pPr>
            <a:r>
              <a:rPr lang="it-IT" sz="2000" b="1" dirty="0" smtClean="0">
                <a:latin typeface="Helvetica" panose="020B0604020202020204" pitchFamily="34" charset="0"/>
                <a:ea typeface="Calibri" panose="020F0502020204030204" pitchFamily="34" charset="0"/>
                <a:cs typeface="Helvetica" panose="020B0604020202020204" pitchFamily="34" charset="0"/>
              </a:rPr>
              <a:t>Risultati attesi</a:t>
            </a:r>
          </a:p>
          <a:p>
            <a:pPr marL="457200" indent="-457200">
              <a:spcBef>
                <a:spcPts val="300"/>
              </a:spcBef>
              <a:spcAft>
                <a:spcPts val="300"/>
              </a:spcAft>
              <a:buSzPct val="150000"/>
              <a:buFont typeface="Arial" panose="020B0604020202020204" pitchFamily="34" charset="0"/>
              <a:buChar char="•"/>
            </a:pPr>
            <a:r>
              <a:rPr lang="it-IT" sz="2000" dirty="0" smtClean="0">
                <a:latin typeface="Helvetica" panose="020B0604020202020204" pitchFamily="34" charset="0"/>
                <a:ea typeface="Calibri" panose="020F0502020204030204" pitchFamily="34" charset="0"/>
                <a:cs typeface="Helvetica" panose="020B0604020202020204" pitchFamily="34" charset="0"/>
              </a:rPr>
              <a:t>visioni </a:t>
            </a:r>
            <a:r>
              <a:rPr lang="it-IT" sz="2000" dirty="0">
                <a:latin typeface="Helvetica" panose="020B0604020202020204" pitchFamily="34" charset="0"/>
                <a:ea typeface="Calibri" panose="020F0502020204030204" pitchFamily="34" charset="0"/>
                <a:cs typeface="Helvetica" panose="020B0604020202020204" pitchFamily="34" charset="0"/>
              </a:rPr>
              <a:t>futuribili di contesti reali</a:t>
            </a:r>
          </a:p>
          <a:p>
            <a:pPr marL="457200" indent="-457200">
              <a:spcBef>
                <a:spcPts val="300"/>
              </a:spcBef>
              <a:spcAft>
                <a:spcPts val="300"/>
              </a:spcAft>
              <a:buSzPct val="150000"/>
              <a:buFont typeface="Arial" panose="020B0604020202020204" pitchFamily="34" charset="0"/>
              <a:buChar char="•"/>
            </a:pPr>
            <a:r>
              <a:rPr lang="it-IT" sz="2000" dirty="0">
                <a:latin typeface="Helvetica" panose="020B0604020202020204" pitchFamily="34" charset="0"/>
                <a:ea typeface="Calibri" panose="020F0502020204030204" pitchFamily="34" charset="0"/>
                <a:cs typeface="Helvetica" panose="020B0604020202020204" pitchFamily="34" charset="0"/>
              </a:rPr>
              <a:t>processi strategici e modelli d'azione</a:t>
            </a:r>
          </a:p>
          <a:p>
            <a:pPr marL="457200" indent="-457200">
              <a:spcBef>
                <a:spcPts val="300"/>
              </a:spcBef>
              <a:spcAft>
                <a:spcPts val="300"/>
              </a:spcAft>
              <a:buSzPct val="150000"/>
              <a:buFont typeface="Arial" panose="020B0604020202020204" pitchFamily="34" charset="0"/>
              <a:buChar char="•"/>
            </a:pPr>
            <a:r>
              <a:rPr lang="it-IT" sz="2000" dirty="0">
                <a:latin typeface="Helvetica" panose="020B0604020202020204" pitchFamily="34" charset="0"/>
                <a:ea typeface="Calibri" panose="020F0502020204030204" pitchFamily="34" charset="0"/>
                <a:cs typeface="Helvetica" panose="020B0604020202020204" pitchFamily="34" charset="0"/>
              </a:rPr>
              <a:t>progetti realizzati</a:t>
            </a:r>
          </a:p>
          <a:p>
            <a:pPr marL="457200" indent="-457200">
              <a:spcBef>
                <a:spcPts val="300"/>
              </a:spcBef>
              <a:spcAft>
                <a:spcPts val="300"/>
              </a:spcAft>
              <a:buSzPct val="150000"/>
              <a:buFont typeface="Arial" panose="020B0604020202020204" pitchFamily="34" charset="0"/>
              <a:buChar char="•"/>
            </a:pPr>
            <a:r>
              <a:rPr lang="it-IT" sz="2000" dirty="0">
                <a:latin typeface="Helvetica" panose="020B0604020202020204" pitchFamily="34" charset="0"/>
                <a:ea typeface="Calibri" panose="020F0502020204030204" pitchFamily="34" charset="0"/>
                <a:cs typeface="Helvetica" panose="020B0604020202020204" pitchFamily="34" charset="0"/>
              </a:rPr>
              <a:t>tecnologie applicate</a:t>
            </a:r>
          </a:p>
        </p:txBody>
      </p:sp>
    </p:spTree>
    <p:extLst>
      <p:ext uri="{BB962C8B-B14F-4D97-AF65-F5344CB8AC3E}">
        <p14:creationId xmlns:p14="http://schemas.microsoft.com/office/powerpoint/2010/main" val="29169256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9723" y="740691"/>
            <a:ext cx="9144000" cy="6144768"/>
          </a:xfrm>
          <a:prstGeom prst="rect">
            <a:avLst/>
          </a:prstGeom>
        </p:spPr>
      </p:pic>
      <p:sp>
        <p:nvSpPr>
          <p:cNvPr id="5" name="Rettangolo 4"/>
          <p:cNvSpPr/>
          <p:nvPr/>
        </p:nvSpPr>
        <p:spPr>
          <a:xfrm>
            <a:off x="251520" y="0"/>
            <a:ext cx="5254965" cy="707886"/>
          </a:xfrm>
          <a:prstGeom prst="rect">
            <a:avLst/>
          </a:prstGeom>
        </p:spPr>
        <p:txBody>
          <a:bodyPr wrap="none">
            <a:spAutoFit/>
          </a:bodyPr>
          <a:lstStyle/>
          <a:p>
            <a:pPr eaLnBrk="0" hangingPunct="0">
              <a:buFont typeface="Wingdings" panose="05000000000000000000" pitchFamily="2" charset="2"/>
              <a:buChar char="Ø"/>
              <a:defRPr/>
            </a:pPr>
            <a:r>
              <a:rPr lang="it-IT" sz="4000" b="1" dirty="0">
                <a:solidFill>
                  <a:schemeClr val="accent2">
                    <a:lumMod val="75000"/>
                  </a:schemeClr>
                </a:solidFill>
                <a:latin typeface="Times New Roman" panose="02020603050405020304" pitchFamily="18" charset="0"/>
              </a:rPr>
              <a:t>Riflessioni conclusive</a:t>
            </a:r>
          </a:p>
        </p:txBody>
      </p:sp>
    </p:spTree>
    <p:extLst>
      <p:ext uri="{BB962C8B-B14F-4D97-AF65-F5344CB8AC3E}">
        <p14:creationId xmlns:p14="http://schemas.microsoft.com/office/powerpoint/2010/main" val="73764706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sp>
        <p:nvSpPr>
          <p:cNvPr id="2" name="Rettangolo 1"/>
          <p:cNvSpPr/>
          <p:nvPr/>
        </p:nvSpPr>
        <p:spPr>
          <a:xfrm>
            <a:off x="251520" y="2132856"/>
            <a:ext cx="8424936" cy="3970318"/>
          </a:xfrm>
          <a:prstGeom prst="rect">
            <a:avLst/>
          </a:prstGeom>
        </p:spPr>
        <p:txBody>
          <a:bodyPr wrap="square">
            <a:spAutoFit/>
          </a:bodyPr>
          <a:lstStyle/>
          <a:p>
            <a:pPr marL="342900" lvl="0" indent="-342900" algn="just">
              <a:spcAft>
                <a:spcPts val="0"/>
              </a:spcAft>
              <a:buFont typeface="Wingdings" panose="05000000000000000000" pitchFamily="2" charset="2"/>
              <a:buChar char="ü"/>
            </a:pPr>
            <a:r>
              <a:rPr lang="it-IT" b="1" dirty="0" smtClean="0">
                <a:latin typeface="Tahoma" panose="020B0604030504040204" pitchFamily="34" charset="0"/>
                <a:ea typeface="Calibri" panose="020F0502020204030204" pitchFamily="34" charset="0"/>
                <a:cs typeface="Times New Roman" panose="02020603050405020304" pitchFamily="18" charset="0"/>
              </a:rPr>
              <a:t>Migliore </a:t>
            </a:r>
            <a:r>
              <a:rPr lang="it-IT" b="1" dirty="0" err="1" smtClean="0">
                <a:latin typeface="Tahoma" panose="020B0604030504040204" pitchFamily="34" charset="0"/>
                <a:ea typeface="Calibri" panose="020F0502020204030204" pitchFamily="34" charset="0"/>
                <a:cs typeface="Times New Roman" panose="02020603050405020304" pitchFamily="18" charset="0"/>
              </a:rPr>
              <a:t>derfinizione</a:t>
            </a:r>
            <a:r>
              <a:rPr lang="it-IT" b="1" dirty="0" smtClean="0">
                <a:latin typeface="Tahoma" panose="020B0604030504040204" pitchFamily="34" charset="0"/>
                <a:ea typeface="Calibri" panose="020F0502020204030204" pitchFamily="34" charset="0"/>
                <a:cs typeface="Times New Roman" panose="02020603050405020304" pitchFamily="18" charset="0"/>
              </a:rPr>
              <a:t> del percorso </a:t>
            </a:r>
            <a:r>
              <a:rPr lang="it-IT" b="1" dirty="0">
                <a:latin typeface="Tahoma" panose="020B0604030504040204" pitchFamily="34" charset="0"/>
                <a:ea typeface="Calibri" panose="020F0502020204030204" pitchFamily="34" charset="0"/>
                <a:cs typeface="Times New Roman" panose="02020603050405020304" pitchFamily="18" charset="0"/>
              </a:rPr>
              <a:t>comune del Cantiere e </a:t>
            </a:r>
            <a:r>
              <a:rPr lang="it-IT" b="1" dirty="0" smtClean="0">
                <a:latin typeface="Tahoma" panose="020B0604030504040204" pitchFamily="34" charset="0"/>
                <a:ea typeface="Calibri" panose="020F0502020204030204" pitchFamily="34" charset="0"/>
                <a:cs typeface="Times New Roman" panose="02020603050405020304" pitchFamily="18" charset="0"/>
              </a:rPr>
              <a:t>di </a:t>
            </a:r>
            <a:r>
              <a:rPr lang="it-IT" b="1" dirty="0">
                <a:latin typeface="Tahoma" panose="020B0604030504040204" pitchFamily="34" charset="0"/>
                <a:ea typeface="Calibri" panose="020F0502020204030204" pitchFamily="34" charset="0"/>
                <a:cs typeface="Times New Roman" panose="02020603050405020304" pitchFamily="18" charset="0"/>
              </a:rPr>
              <a:t>alcuni obiettivi specifici</a:t>
            </a:r>
            <a:r>
              <a:rPr lang="it-IT" b="1" dirty="0" smtClean="0">
                <a:latin typeface="Tahoma" panose="020B0604030504040204" pitchFamily="34" charset="0"/>
                <a:ea typeface="Calibri" panose="020F0502020204030204" pitchFamily="34" charset="0"/>
                <a:cs typeface="Times New Roman" panose="02020603050405020304" pitchFamily="18" charset="0"/>
              </a:rPr>
              <a:t>;</a:t>
            </a:r>
          </a:p>
          <a:p>
            <a:pPr marL="342900" lvl="0" indent="-342900" algn="just">
              <a:spcAft>
                <a:spcPts val="0"/>
              </a:spcAft>
              <a:buFont typeface="Wingdings" panose="05000000000000000000" pitchFamily="2" charset="2"/>
              <a:buChar char="ü"/>
            </a:pPr>
            <a:endParaRPr lang="it-IT"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ü"/>
            </a:pPr>
            <a:r>
              <a:rPr lang="it-IT" b="1" dirty="0" smtClean="0">
                <a:latin typeface="Tahoma" panose="020B0604030504040204" pitchFamily="34" charset="0"/>
                <a:ea typeface="Calibri" panose="020F0502020204030204" pitchFamily="34" charset="0"/>
                <a:cs typeface="Times New Roman" panose="02020603050405020304" pitchFamily="18" charset="0"/>
              </a:rPr>
              <a:t>Ancora </a:t>
            </a:r>
            <a:r>
              <a:rPr lang="it-IT" b="1" dirty="0">
                <a:latin typeface="Tahoma" panose="020B0604030504040204" pitchFamily="34" charset="0"/>
                <a:ea typeface="Calibri" panose="020F0502020204030204" pitchFamily="34" charset="0"/>
                <a:cs typeface="Times New Roman" panose="02020603050405020304" pitchFamily="18" charset="0"/>
              </a:rPr>
              <a:t>troppa “università” e </a:t>
            </a:r>
            <a:r>
              <a:rPr lang="it-IT" b="1" dirty="0" smtClean="0">
                <a:latin typeface="Tahoma" panose="020B0604030504040204" pitchFamily="34" charset="0"/>
                <a:ea typeface="Calibri" panose="020F0502020204030204" pitchFamily="34" charset="0"/>
                <a:cs typeface="Times New Roman" panose="02020603050405020304" pitchFamily="18" charset="0"/>
              </a:rPr>
              <a:t>poco </a:t>
            </a:r>
            <a:r>
              <a:rPr lang="it-IT" b="1" dirty="0">
                <a:latin typeface="Tahoma" panose="020B0604030504040204" pitchFamily="34" charset="0"/>
                <a:ea typeface="Calibri" panose="020F0502020204030204" pitchFamily="34" charset="0"/>
                <a:cs typeface="Times New Roman" panose="02020603050405020304" pitchFamily="18" charset="0"/>
              </a:rPr>
              <a:t>coinvolgimento del territorio che si traduce anche nella totale dipendenza dalle risorse economiche della sola </a:t>
            </a:r>
            <a:r>
              <a:rPr lang="it-IT" b="1" dirty="0" smtClean="0">
                <a:latin typeface="Tahoma" panose="020B0604030504040204" pitchFamily="34" charset="0"/>
                <a:ea typeface="Calibri" panose="020F0502020204030204" pitchFamily="34" charset="0"/>
                <a:cs typeface="Times New Roman" panose="02020603050405020304" pitchFamily="18" charset="0"/>
              </a:rPr>
              <a:t>Uniud;</a:t>
            </a:r>
          </a:p>
          <a:p>
            <a:pPr marL="342900" lvl="0" indent="-342900" algn="just">
              <a:spcAft>
                <a:spcPts val="0"/>
              </a:spcAft>
              <a:buFont typeface="Wingdings" panose="05000000000000000000" pitchFamily="2" charset="2"/>
              <a:buChar char="ü"/>
            </a:pPr>
            <a:endParaRPr lang="it-IT"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ü"/>
            </a:pPr>
            <a:r>
              <a:rPr lang="it-IT" b="1" dirty="0">
                <a:latin typeface="Tahoma" panose="020B0604030504040204" pitchFamily="34" charset="0"/>
                <a:ea typeface="Calibri" panose="020F0502020204030204" pitchFamily="34" charset="0"/>
                <a:cs typeface="Times New Roman" panose="02020603050405020304" pitchFamily="18" charset="0"/>
              </a:rPr>
              <a:t>percorsi delle officine ancora indirizzati strettamente alla “ricerca” piuttosto che alla “ricerca-azione” con finalità di una ricaduta concreta da “terza missione</a:t>
            </a:r>
            <a:r>
              <a:rPr lang="it-IT" b="1" dirty="0" smtClean="0">
                <a:latin typeface="Tahoma" panose="020B0604030504040204" pitchFamily="34" charset="0"/>
                <a:ea typeface="Calibri" panose="020F0502020204030204" pitchFamily="34" charset="0"/>
                <a:cs typeface="Times New Roman" panose="02020603050405020304" pitchFamily="18" charset="0"/>
              </a:rPr>
              <a:t>”;</a:t>
            </a:r>
          </a:p>
          <a:p>
            <a:pPr marL="342900" lvl="0" indent="-342900" algn="just">
              <a:spcAft>
                <a:spcPts val="0"/>
              </a:spcAft>
              <a:buFont typeface="Wingdings" panose="05000000000000000000" pitchFamily="2" charset="2"/>
              <a:buChar char="ü"/>
            </a:pPr>
            <a:endParaRPr lang="it-IT"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ü"/>
            </a:pPr>
            <a:r>
              <a:rPr lang="it-IT" b="1" dirty="0" err="1">
                <a:latin typeface="Tahoma" panose="020B0604030504040204" pitchFamily="34" charset="0"/>
                <a:ea typeface="Calibri" panose="020F0502020204030204" pitchFamily="34" charset="0"/>
                <a:cs typeface="Times New Roman" panose="02020603050405020304" pitchFamily="18" charset="0"/>
              </a:rPr>
              <a:t>board</a:t>
            </a:r>
            <a:r>
              <a:rPr lang="it-IT" b="1" dirty="0">
                <a:latin typeface="Tahoma" panose="020B0604030504040204" pitchFamily="34" charset="0"/>
                <a:ea typeface="Calibri" panose="020F0502020204030204" pitchFamily="34" charset="0"/>
                <a:cs typeface="Times New Roman" panose="02020603050405020304" pitchFamily="18" charset="0"/>
              </a:rPr>
              <a:t> esterni, in alcuni casi, ancora </a:t>
            </a:r>
            <a:r>
              <a:rPr lang="it-IT" b="1" dirty="0" smtClean="0">
                <a:latin typeface="Tahoma" panose="020B0604030504040204" pitchFamily="34" charset="0"/>
                <a:ea typeface="Calibri" panose="020F0502020204030204" pitchFamily="34" charset="0"/>
                <a:cs typeface="Times New Roman" panose="02020603050405020304" pitchFamily="18" charset="0"/>
              </a:rPr>
              <a:t>da formalizzare;</a:t>
            </a:r>
          </a:p>
          <a:p>
            <a:pPr marL="342900" lvl="0" indent="-342900" algn="just">
              <a:spcAft>
                <a:spcPts val="0"/>
              </a:spcAft>
              <a:buFont typeface="Wingdings" panose="05000000000000000000" pitchFamily="2" charset="2"/>
              <a:buChar char="ü"/>
            </a:pPr>
            <a:endParaRPr lang="it-IT" b="1" dirty="0">
              <a:latin typeface="Calibri" panose="020F0502020204030204" pitchFamily="34" charset="0"/>
              <a:ea typeface="Calibri" panose="020F0502020204030204" pitchFamily="34" charset="0"/>
              <a:cs typeface="Times New Roman" panose="02020603050405020304" pitchFamily="18" charset="0"/>
            </a:endParaRPr>
          </a:p>
          <a:p>
            <a:pPr lvl="0" algn="just">
              <a:spcAft>
                <a:spcPts val="0"/>
              </a:spcAft>
            </a:pPr>
            <a:endParaRPr lang="it-IT"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96190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sp>
        <p:nvSpPr>
          <p:cNvPr id="2" name="Rettangolo 1"/>
          <p:cNvSpPr/>
          <p:nvPr/>
        </p:nvSpPr>
        <p:spPr>
          <a:xfrm>
            <a:off x="338699" y="1700808"/>
            <a:ext cx="8424936" cy="2585323"/>
          </a:xfrm>
          <a:prstGeom prst="rect">
            <a:avLst/>
          </a:prstGeom>
        </p:spPr>
        <p:txBody>
          <a:bodyPr wrap="square">
            <a:spAutoFit/>
          </a:bodyPr>
          <a:lstStyle/>
          <a:p>
            <a:pPr marL="342900" lvl="0" indent="-342900" algn="just">
              <a:spcAft>
                <a:spcPts val="0"/>
              </a:spcAft>
              <a:buFont typeface="Wingdings" panose="05000000000000000000" pitchFamily="2" charset="2"/>
              <a:buChar char="ü"/>
            </a:pPr>
            <a:endParaRPr lang="it-IT"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ü"/>
            </a:pPr>
            <a:r>
              <a:rPr lang="it-IT" b="1" dirty="0">
                <a:latin typeface="Tahoma" panose="020B0604030504040204" pitchFamily="34" charset="0"/>
                <a:ea typeface="Calibri" panose="020F0502020204030204" pitchFamily="34" charset="0"/>
                <a:cs typeface="Times New Roman" panose="02020603050405020304" pitchFamily="18" charset="0"/>
              </a:rPr>
              <a:t>target di riferimento dei futuri risultati non ancora pienamente precisato</a:t>
            </a:r>
            <a:r>
              <a:rPr lang="it-IT" b="1" dirty="0" smtClean="0">
                <a:latin typeface="Tahoma" panose="020B0604030504040204" pitchFamily="34" charset="0"/>
                <a:ea typeface="Calibri" panose="020F0502020204030204" pitchFamily="34" charset="0"/>
                <a:cs typeface="Times New Roman" panose="02020603050405020304" pitchFamily="18" charset="0"/>
              </a:rPr>
              <a:t>;</a:t>
            </a:r>
          </a:p>
          <a:p>
            <a:pPr marL="342900" lvl="0" indent="-342900" algn="just">
              <a:spcAft>
                <a:spcPts val="0"/>
              </a:spcAft>
              <a:buFont typeface="Wingdings" panose="05000000000000000000" pitchFamily="2" charset="2"/>
              <a:buChar char="ü"/>
            </a:pPr>
            <a:endParaRPr lang="it-IT"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ü"/>
            </a:pPr>
            <a:r>
              <a:rPr lang="it-IT" b="1" dirty="0" smtClean="0">
                <a:latin typeface="Tahoma" panose="020B0604030504040204" pitchFamily="34" charset="0"/>
                <a:ea typeface="Calibri" panose="020F0502020204030204" pitchFamily="34" charset="0"/>
                <a:cs typeface="Times New Roman" panose="02020603050405020304" pitchFamily="18" charset="0"/>
              </a:rPr>
              <a:t>maggiore </a:t>
            </a:r>
            <a:r>
              <a:rPr lang="it-IT" b="1" dirty="0">
                <a:latin typeface="Tahoma" panose="020B0604030504040204" pitchFamily="34" charset="0"/>
                <a:ea typeface="Calibri" panose="020F0502020204030204" pitchFamily="34" charset="0"/>
                <a:cs typeface="Times New Roman" panose="02020603050405020304" pitchFamily="18" charset="0"/>
              </a:rPr>
              <a:t>comunicazione e integrazione tra le officine</a:t>
            </a:r>
            <a:r>
              <a:rPr lang="it-IT" b="1" dirty="0" smtClean="0">
                <a:latin typeface="Tahoma" panose="020B0604030504040204" pitchFamily="34" charset="0"/>
                <a:ea typeface="Calibri" panose="020F0502020204030204" pitchFamily="34" charset="0"/>
                <a:cs typeface="Times New Roman" panose="02020603050405020304" pitchFamily="18" charset="0"/>
              </a:rPr>
              <a:t>;</a:t>
            </a:r>
          </a:p>
          <a:p>
            <a:pPr marL="342900" lvl="0" indent="-342900" algn="just">
              <a:spcAft>
                <a:spcPts val="0"/>
              </a:spcAft>
              <a:buFont typeface="Wingdings" panose="05000000000000000000" pitchFamily="2" charset="2"/>
              <a:buChar char="ü"/>
            </a:pPr>
            <a:endParaRPr lang="it-IT"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ü"/>
            </a:pPr>
            <a:endParaRPr lang="it-IT"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ü"/>
            </a:pPr>
            <a:r>
              <a:rPr lang="it-IT" b="1" dirty="0" smtClean="0">
                <a:latin typeface="Tahoma" panose="020B0604030504040204" pitchFamily="34" charset="0"/>
                <a:ea typeface="Calibri" panose="020F0502020204030204" pitchFamily="34" charset="0"/>
                <a:cs typeface="Times New Roman" panose="02020603050405020304" pitchFamily="18" charset="0"/>
              </a:rPr>
              <a:t>definizione dei luoghi degli eventi pubblici</a:t>
            </a:r>
          </a:p>
          <a:p>
            <a:pPr marL="342900" lvl="0" indent="-342900" algn="just">
              <a:spcAft>
                <a:spcPts val="0"/>
              </a:spcAft>
              <a:buFont typeface="Wingdings" panose="05000000000000000000" pitchFamily="2" charset="2"/>
              <a:buChar char="ü"/>
            </a:pPr>
            <a:endParaRPr lang="it-IT"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82956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pic>
        <p:nvPicPr>
          <p:cNvPr id="3" name="Immagine 2"/>
          <p:cNvPicPr>
            <a:picLocks noChangeAspect="1"/>
          </p:cNvPicPr>
          <p:nvPr/>
        </p:nvPicPr>
        <p:blipFill>
          <a:blip r:embed="rId3"/>
          <a:stretch>
            <a:fillRect/>
          </a:stretch>
        </p:blipFill>
        <p:spPr>
          <a:xfrm>
            <a:off x="0" y="1988840"/>
            <a:ext cx="9144000" cy="3584448"/>
          </a:xfrm>
          <a:prstGeom prst="rect">
            <a:avLst/>
          </a:prstGeom>
        </p:spPr>
      </p:pic>
    </p:spTree>
    <p:extLst>
      <p:ext uri="{BB962C8B-B14F-4D97-AF65-F5344CB8AC3E}">
        <p14:creationId xmlns:p14="http://schemas.microsoft.com/office/powerpoint/2010/main" val="22649965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anner power poin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3" y="2994"/>
            <a:ext cx="9144000" cy="1391932"/>
          </a:xfrm>
          <a:prstGeom prst="rect">
            <a:avLst/>
          </a:prstGeom>
        </p:spPr>
      </p:pic>
      <p:sp>
        <p:nvSpPr>
          <p:cNvPr id="2" name="Rettangolo 1"/>
          <p:cNvSpPr/>
          <p:nvPr/>
        </p:nvSpPr>
        <p:spPr>
          <a:xfrm>
            <a:off x="179512" y="1700808"/>
            <a:ext cx="4108817" cy="769441"/>
          </a:xfrm>
          <a:prstGeom prst="rect">
            <a:avLst/>
          </a:prstGeom>
        </p:spPr>
        <p:txBody>
          <a:bodyPr wrap="none">
            <a:spAutoFit/>
          </a:bodyPr>
          <a:lstStyle/>
          <a:p>
            <a:pPr lvl="0"/>
            <a:r>
              <a:rPr lang="it-IT" sz="4400" b="1" i="1" dirty="0" smtClean="0">
                <a:solidFill>
                  <a:srgbClr val="FF0000"/>
                </a:solidFill>
                <a:latin typeface="Baskerville Old Face" pitchFamily="18" charset="0"/>
              </a:rPr>
              <a:t>Traguardo finale:</a:t>
            </a:r>
            <a:endParaRPr lang="it-IT" sz="4400" b="1" i="1" dirty="0">
              <a:solidFill>
                <a:srgbClr val="FF0000"/>
              </a:solidFill>
              <a:latin typeface="Baskerville Old Face" pitchFamily="18" charset="0"/>
            </a:endParaRPr>
          </a:p>
        </p:txBody>
      </p:sp>
      <p:pic>
        <p:nvPicPr>
          <p:cNvPr id="5" name="Immagine 4"/>
          <p:cNvPicPr>
            <a:picLocks noChangeAspect="1"/>
          </p:cNvPicPr>
          <p:nvPr/>
        </p:nvPicPr>
        <p:blipFill>
          <a:blip r:embed="rId3"/>
          <a:stretch>
            <a:fillRect/>
          </a:stretch>
        </p:blipFill>
        <p:spPr>
          <a:xfrm>
            <a:off x="3419872" y="2470249"/>
            <a:ext cx="5578081" cy="4185420"/>
          </a:xfrm>
          <a:prstGeom prst="rect">
            <a:avLst/>
          </a:prstGeom>
        </p:spPr>
      </p:pic>
      <p:sp>
        <p:nvSpPr>
          <p:cNvPr id="7" name="Rettangolo 6"/>
          <p:cNvSpPr/>
          <p:nvPr/>
        </p:nvSpPr>
        <p:spPr>
          <a:xfrm>
            <a:off x="49520" y="4005064"/>
            <a:ext cx="2422458" cy="1446550"/>
          </a:xfrm>
          <a:prstGeom prst="rect">
            <a:avLst/>
          </a:prstGeom>
        </p:spPr>
        <p:txBody>
          <a:bodyPr wrap="none">
            <a:spAutoFit/>
          </a:bodyPr>
          <a:lstStyle/>
          <a:p>
            <a:pPr lvl="0"/>
            <a:r>
              <a:rPr lang="it-IT" sz="4400" b="1" i="1" dirty="0" smtClean="0">
                <a:solidFill>
                  <a:srgbClr val="FF0000"/>
                </a:solidFill>
                <a:latin typeface="Baskerville Old Face" pitchFamily="18" charset="0"/>
              </a:rPr>
              <a:t>un grande</a:t>
            </a:r>
          </a:p>
          <a:p>
            <a:pPr lvl="0"/>
            <a:r>
              <a:rPr lang="it-IT" sz="4400" b="1" i="1" dirty="0" err="1" smtClean="0">
                <a:solidFill>
                  <a:srgbClr val="FF0000"/>
                </a:solidFill>
                <a:latin typeface="Baskerville Old Face" pitchFamily="18" charset="0"/>
              </a:rPr>
              <a:t>licôf</a:t>
            </a:r>
            <a:r>
              <a:rPr lang="it-IT" sz="4400" b="1" i="1" dirty="0" smtClean="0">
                <a:solidFill>
                  <a:srgbClr val="FF0000"/>
                </a:solidFill>
                <a:latin typeface="Baskerville Old Face" pitchFamily="18" charset="0"/>
              </a:rPr>
              <a:t>…</a:t>
            </a:r>
            <a:endParaRPr lang="it-IT" sz="4400" b="1" i="1" dirty="0">
              <a:solidFill>
                <a:srgbClr val="FF0000"/>
              </a:solidFill>
              <a:latin typeface="Baskerville Old Face" pitchFamily="18" charset="0"/>
            </a:endParaRPr>
          </a:p>
        </p:txBody>
      </p:sp>
    </p:spTree>
    <p:extLst>
      <p:ext uri="{BB962C8B-B14F-4D97-AF65-F5344CB8AC3E}">
        <p14:creationId xmlns:p14="http://schemas.microsoft.com/office/powerpoint/2010/main" val="384275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9723" y="740691"/>
            <a:ext cx="9144000" cy="6144768"/>
          </a:xfrm>
          <a:prstGeom prst="rect">
            <a:avLst/>
          </a:prstGeom>
        </p:spPr>
      </p:pic>
      <p:sp>
        <p:nvSpPr>
          <p:cNvPr id="5" name="Rettangolo 4"/>
          <p:cNvSpPr/>
          <p:nvPr/>
        </p:nvSpPr>
        <p:spPr>
          <a:xfrm>
            <a:off x="107504" y="1196752"/>
            <a:ext cx="5606022" cy="707886"/>
          </a:xfrm>
          <a:prstGeom prst="rect">
            <a:avLst/>
          </a:prstGeom>
        </p:spPr>
        <p:txBody>
          <a:bodyPr wrap="none">
            <a:spAutoFit/>
          </a:bodyPr>
          <a:lstStyle/>
          <a:p>
            <a:pPr eaLnBrk="0" hangingPunct="0">
              <a:defRPr/>
            </a:pPr>
            <a:r>
              <a:rPr lang="it-IT" sz="4000" b="1" i="1" dirty="0" smtClean="0">
                <a:solidFill>
                  <a:srgbClr val="FF0000"/>
                </a:solidFill>
                <a:latin typeface="Times New Roman" panose="02020603050405020304" pitchFamily="18" charset="0"/>
              </a:rPr>
              <a:t>Grazie </a:t>
            </a:r>
            <a:r>
              <a:rPr lang="it-IT" sz="4000" b="1" i="1" smtClean="0">
                <a:solidFill>
                  <a:srgbClr val="FF0000"/>
                </a:solidFill>
                <a:latin typeface="Times New Roman" panose="02020603050405020304" pitchFamily="18" charset="0"/>
              </a:rPr>
              <a:t>per l’attenzione!!!</a:t>
            </a:r>
            <a:endParaRPr lang="it-IT" sz="4000" b="1" i="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810586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845228" y="260648"/>
            <a:ext cx="5453544" cy="584775"/>
          </a:xfrm>
          <a:prstGeom prst="rect">
            <a:avLst/>
          </a:prstGeom>
        </p:spPr>
        <p:txBody>
          <a:bodyPr wrap="none">
            <a:spAutoFit/>
          </a:bodyPr>
          <a:lstStyle/>
          <a:p>
            <a:pPr marL="514350" indent="-514350" eaLnBrk="0" hangingPunct="0">
              <a:buFont typeface="+mj-lt"/>
              <a:buAutoNum type="arabicPeriod" startAt="3"/>
              <a:defRPr/>
            </a:pPr>
            <a:r>
              <a:rPr lang="it-IT" sz="3200" b="1" dirty="0">
                <a:solidFill>
                  <a:srgbClr val="FF0000"/>
                </a:solidFill>
                <a:latin typeface="Times New Roman" panose="02020603050405020304" pitchFamily="18" charset="0"/>
              </a:rPr>
              <a:t> </a:t>
            </a:r>
            <a:r>
              <a:rPr lang="it-IT" sz="3200" b="1" dirty="0" smtClean="0">
                <a:solidFill>
                  <a:srgbClr val="FF0000"/>
                </a:solidFill>
                <a:latin typeface="Times New Roman" panose="02020603050405020304" pitchFamily="18" charset="0"/>
              </a:rPr>
              <a:t>IL PIANO STRATEGICO</a:t>
            </a:r>
            <a:endParaRPr lang="it-IT" sz="3200" b="1" dirty="0">
              <a:solidFill>
                <a:srgbClr val="FF0000"/>
              </a:solidFill>
              <a:latin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269776" y="970055"/>
            <a:ext cx="8604448" cy="5887945"/>
          </a:xfrm>
          <a:prstGeom prst="rect">
            <a:avLst/>
          </a:prstGeom>
        </p:spPr>
      </p:pic>
    </p:spTree>
    <p:extLst>
      <p:ext uri="{BB962C8B-B14F-4D97-AF65-F5344CB8AC3E}">
        <p14:creationId xmlns:p14="http://schemas.microsoft.com/office/powerpoint/2010/main" val="1303378602"/>
      </p:ext>
    </p:extLst>
  </p:cSld>
  <p:clrMapOvr>
    <a:masterClrMapping/>
  </p:clrMapOvr>
  <p:timing>
    <p:tnLst>
      <p:par>
        <p:cTn id="1" dur="indefinite" restart="never" nodeType="tmRoot"/>
      </p:par>
    </p:tnLst>
  </p:timing>
</p:sld>
</file>

<file path=ppt/theme/theme1.xml><?xml version="1.0" encoding="utf-8"?>
<a:theme xmlns:a="http://schemas.openxmlformats.org/drawingml/2006/main" name="Geosociale_lezione2">
  <a:themeElements>
    <a:clrScheme name="Geosociale_lezion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osociale_lezione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osociale_lezion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osociale_lezion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osociale_lezion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osociale_lezion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osociale_lezion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osociale_lezion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osociale_lezion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osociale_lezion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osociale_lezion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osociale_lezion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osociale_lezion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osociale_lezion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Geosociale_lezione2</Template>
  <TotalTime>3550</TotalTime>
  <Words>1622</Words>
  <Application>Microsoft Office PowerPoint</Application>
  <PresentationFormat>Presentazione su schermo (4:3)</PresentationFormat>
  <Paragraphs>250</Paragraphs>
  <Slides>87</Slides>
  <Notes>5</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87</vt:i4>
      </vt:variant>
    </vt:vector>
  </HeadingPairs>
  <TitlesOfParts>
    <vt:vector size="98" baseType="lpstr">
      <vt:lpstr>Arial</vt:lpstr>
      <vt:lpstr>Baskerville Old Face</vt:lpstr>
      <vt:lpstr>Calibri</vt:lpstr>
      <vt:lpstr>DejaVu Sans</vt:lpstr>
      <vt:lpstr>Helvetica</vt:lpstr>
      <vt:lpstr>Helvetica-Normal</vt:lpstr>
      <vt:lpstr>Palatino</vt:lpstr>
      <vt:lpstr>Tahoma</vt:lpstr>
      <vt:lpstr>Times New Roman</vt:lpstr>
      <vt:lpstr>Wingdings</vt:lpstr>
      <vt:lpstr>Geosociale_lezione2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OEM</dc:creator>
  <cp:lastModifiedBy>Silvia Pusiol</cp:lastModifiedBy>
  <cp:revision>433</cp:revision>
  <cp:lastPrinted>2016-04-11T09:26:06Z</cp:lastPrinted>
  <dcterms:created xsi:type="dcterms:W3CDTF">2009-10-07T07:52:55Z</dcterms:created>
  <dcterms:modified xsi:type="dcterms:W3CDTF">2017-10-23T07:22:08Z</dcterms:modified>
</cp:coreProperties>
</file>