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72" r:id="rId4"/>
    <p:sldId id="265" r:id="rId5"/>
    <p:sldId id="266" r:id="rId6"/>
    <p:sldId id="267" r:id="rId7"/>
    <p:sldId id="271" r:id="rId8"/>
    <p:sldId id="269" r:id="rId9"/>
    <p:sldId id="275" r:id="rId10"/>
    <p:sldId id="276" r:id="rId11"/>
    <p:sldId id="273" r:id="rId12"/>
    <p:sldId id="260" r:id="rId13"/>
    <p:sldId id="262" r:id="rId14"/>
    <p:sldId id="279" r:id="rId15"/>
    <p:sldId id="278" r:id="rId16"/>
    <p:sldId id="280" r:id="rId17"/>
    <p:sldId id="277" r:id="rId18"/>
    <p:sldId id="268" r:id="rId19"/>
    <p:sldId id="270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/>
    <p:restoredTop sz="94714"/>
  </p:normalViewPr>
  <p:slideViewPr>
    <p:cSldViewPr snapToGrid="0" snapToObjects="1">
      <p:cViewPr varScale="1">
        <p:scale>
          <a:sx n="118" d="100"/>
          <a:sy n="118" d="100"/>
        </p:scale>
        <p:origin x="2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8CC70-AC01-D54A-8B32-6AA306A81F54}" type="datetimeFigureOut">
              <a:rPr lang="it-IT" smtClean="0"/>
              <a:t>25/10/2017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802D0-14CA-E744-8475-EBC4CC33E3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94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802D0-14CA-E744-8475-EBC4CC33E34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15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373D1-1A32-3C43-B609-B85DE955D51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85455-C244-4A40-A506-FBA8AC2A53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08836" y="3044719"/>
            <a:ext cx="6413361" cy="108242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Prof. </a:t>
            </a:r>
            <a:r>
              <a:rPr lang="it-IT" sz="3600" b="1" dirty="0">
                <a:latin typeface="Arial"/>
                <a:cs typeface="Arial"/>
              </a:rPr>
              <a:t>Ronald </a:t>
            </a:r>
            <a:r>
              <a:rPr lang="it-IT" sz="3600" b="1" dirty="0" err="1">
                <a:latin typeface="Arial"/>
                <a:cs typeface="Arial"/>
              </a:rPr>
              <a:t>W</a:t>
            </a:r>
            <a:r>
              <a:rPr lang="it-IT" sz="3600" b="1" dirty="0">
                <a:latin typeface="Arial"/>
                <a:cs typeface="Arial"/>
              </a:rPr>
              <a:t>. </a:t>
            </a:r>
            <a:r>
              <a:rPr lang="it-IT" sz="3600" b="1" dirty="0" err="1" smtClean="0">
                <a:latin typeface="Arial"/>
                <a:cs typeface="Arial"/>
              </a:rPr>
              <a:t>Busuttil</a:t>
            </a:r>
            <a:r>
              <a:rPr lang="it-IT" sz="3600" b="1" dirty="0" smtClean="0">
                <a:latin typeface="Arial"/>
                <a:cs typeface="Arial"/>
              </a:rPr>
              <a:t>, MD 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70" y="314362"/>
            <a:ext cx="4784340" cy="62292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15" y="249521"/>
            <a:ext cx="3022402" cy="1142663"/>
          </a:xfrm>
          <a:prstGeom prst="rect">
            <a:avLst/>
          </a:prstGeom>
        </p:spPr>
      </p:pic>
      <p:pic>
        <p:nvPicPr>
          <p:cNvPr id="2" name="Immagine 1" descr="Schermata 2017-10-21 alle 18.16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12"/>
          <a:stretch/>
        </p:blipFill>
        <p:spPr>
          <a:xfrm>
            <a:off x="393115" y="1392184"/>
            <a:ext cx="6202418" cy="457200"/>
          </a:xfrm>
          <a:prstGeom prst="rect">
            <a:avLst/>
          </a:prstGeom>
        </p:spPr>
      </p:pic>
      <p:sp>
        <p:nvSpPr>
          <p:cNvPr id="7" name="Titolo 4"/>
          <p:cNvSpPr txBox="1">
            <a:spLocks/>
          </p:cNvSpPr>
          <p:nvPr/>
        </p:nvSpPr>
        <p:spPr>
          <a:xfrm>
            <a:off x="1007553" y="4606986"/>
            <a:ext cx="4815928" cy="886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i="1" dirty="0" err="1" smtClean="0">
                <a:latin typeface="Times New Roman"/>
                <a:cs typeface="Times New Roman"/>
              </a:rPr>
              <a:t>Laudatio</a:t>
            </a:r>
            <a:endParaRPr lang="en-US" sz="32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0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6" y="238856"/>
            <a:ext cx="9262533" cy="64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6" y="3225"/>
            <a:ext cx="11432988" cy="40115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06" y="4014800"/>
            <a:ext cx="6141886" cy="282626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07199" y="4763598"/>
            <a:ext cx="50715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Prof. </a:t>
            </a:r>
            <a:r>
              <a:rPr lang="en-US" sz="2000" dirty="0" err="1" smtClean="0"/>
              <a:t>Busuttil</a:t>
            </a:r>
            <a:r>
              <a:rPr lang="en-US" sz="2000" dirty="0" smtClean="0"/>
              <a:t> was the mentor and </a:t>
            </a:r>
            <a:r>
              <a:rPr lang="en-US" sz="2000" dirty="0"/>
              <a:t>p</a:t>
            </a:r>
            <a:r>
              <a:rPr lang="en-US" sz="2000" dirty="0" smtClean="0"/>
              <a:t>ersonally trained more than 30 US surgical fellows and contributed to prepare at least 300 surgeons </a:t>
            </a:r>
          </a:p>
          <a:p>
            <a:pPr algn="just"/>
            <a:r>
              <a:rPr lang="en-US" sz="2000" dirty="0"/>
              <a:t>n</a:t>
            </a:r>
            <a:r>
              <a:rPr lang="en-US" sz="2000" dirty="0" smtClean="0"/>
              <a:t>ow working in apical position in Europe and Asia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6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6" y="3228340"/>
            <a:ext cx="5626100" cy="33856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06" y="3251200"/>
            <a:ext cx="5975733" cy="358394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11706" y="931334"/>
            <a:ext cx="3653790" cy="72746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Scientific activity</a:t>
            </a:r>
            <a:endParaRPr lang="en-US" sz="28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72" y="121261"/>
            <a:ext cx="7505467" cy="31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0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636" y="1938443"/>
            <a:ext cx="3999028" cy="330242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366510" y="971127"/>
            <a:ext cx="5448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Holy Bible of liver transplant surgeons</a:t>
            </a:r>
            <a:endParaRPr lang="en-US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242570"/>
            <a:ext cx="49657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27" y="1332275"/>
            <a:ext cx="10253345" cy="513468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23995" y="398299"/>
            <a:ext cx="654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In late 90’s I first </a:t>
            </a:r>
            <a:r>
              <a:rPr lang="it-IT" sz="2800" dirty="0" err="1" smtClean="0"/>
              <a:t>met</a:t>
            </a:r>
            <a:r>
              <a:rPr lang="it-IT" sz="2800" dirty="0" smtClean="0"/>
              <a:t> Ronald in Hamburg</a:t>
            </a:r>
            <a:r>
              <a:rPr lang="mr-IN" sz="2800" dirty="0" smtClean="0"/>
              <a:t>…</a:t>
            </a:r>
            <a:r>
              <a:rPr lang="it-IT" sz="2800" dirty="0" smtClean="0"/>
              <a:t>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6225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UT105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46" y="1557890"/>
            <a:ext cx="6119494" cy="40796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914163" y="1034670"/>
            <a:ext cx="533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Trying to sell him my Ferrari 350 GT</a:t>
            </a:r>
            <a:endParaRPr lang="en-US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55" y="1557890"/>
            <a:ext cx="5186495" cy="337150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65475" y="4977515"/>
            <a:ext cx="41289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Prince De </a:t>
            </a:r>
            <a:r>
              <a:rPr lang="en-US" sz="2000" dirty="0" smtClean="0"/>
              <a:t>Curtis “</a:t>
            </a:r>
            <a:r>
              <a:rPr lang="en-US" sz="2000" dirty="0" err="1" smtClean="0"/>
              <a:t>Totò</a:t>
            </a:r>
            <a:r>
              <a:rPr lang="en-US" sz="2000" dirty="0" smtClean="0"/>
              <a:t>” tries to sell the </a:t>
            </a:r>
            <a:r>
              <a:rPr lang="en-US" sz="2000" dirty="0" err="1" smtClean="0"/>
              <a:t>Trevi</a:t>
            </a:r>
            <a:r>
              <a:rPr lang="en-US" sz="2000" dirty="0" smtClean="0"/>
              <a:t> fountain to </a:t>
            </a:r>
            <a:r>
              <a:rPr lang="en-US" sz="2000" dirty="0" smtClean="0"/>
              <a:t>an </a:t>
            </a:r>
            <a:r>
              <a:rPr lang="en-US" sz="2000" dirty="0" err="1" smtClean="0"/>
              <a:t>american</a:t>
            </a:r>
            <a:r>
              <a:rPr lang="en-US" sz="2000" dirty="0" smtClean="0"/>
              <a:t> </a:t>
            </a:r>
            <a:r>
              <a:rPr lang="en-US" sz="2000" dirty="0" smtClean="0"/>
              <a:t>tourist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6230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352 -0.27546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06 0.01551 L -0.30357 -0.461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88" y="-238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5376" b="13040"/>
          <a:stretch/>
        </p:blipFill>
        <p:spPr>
          <a:xfrm>
            <a:off x="4849707" y="2540001"/>
            <a:ext cx="7189470" cy="3860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6" y="395690"/>
            <a:ext cx="8220697" cy="143311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3059668"/>
            <a:ext cx="474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 smtClean="0"/>
              <a:t>…</a:t>
            </a:r>
            <a:r>
              <a:rPr lang="en-US" dirty="0"/>
              <a:t>a</a:t>
            </a:r>
            <a:r>
              <a:rPr lang="en-US" dirty="0" smtClean="0"/>
              <a:t>nd a </a:t>
            </a:r>
            <a:r>
              <a:rPr lang="en-US" b="1" dirty="0"/>
              <a:t>Ferrari 250 GT LWB </a:t>
            </a:r>
            <a:r>
              <a:rPr lang="en-US" b="1" dirty="0" err="1"/>
              <a:t>Berlinetta</a:t>
            </a:r>
            <a:r>
              <a:rPr lang="en-US" b="1" dirty="0"/>
              <a:t> </a:t>
            </a:r>
            <a:r>
              <a:rPr lang="en-US" b="1" dirty="0" err="1"/>
              <a:t>Scaglietti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41818"/>
            <a:ext cx="8125484" cy="19137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46" y="2266950"/>
            <a:ext cx="7153808" cy="428244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2802" y="2828835"/>
            <a:ext cx="4663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Ron is a sportive car enthusiast and participated at several Mille </a:t>
            </a:r>
            <a:r>
              <a:rPr lang="en-US" sz="2400" dirty="0" err="1" smtClean="0"/>
              <a:t>Miglia</a:t>
            </a:r>
            <a:r>
              <a:rPr lang="en-US" sz="2400" dirty="0" smtClean="0"/>
              <a:t> races driving </a:t>
            </a:r>
            <a:r>
              <a:rPr lang="it-IT" sz="2400" dirty="0" err="1"/>
              <a:t>his</a:t>
            </a:r>
            <a:r>
              <a:rPr lang="it-IT" sz="2400" dirty="0"/>
              <a:t> 1952 </a:t>
            </a:r>
            <a:r>
              <a:rPr lang="it-IT" sz="2400" dirty="0" err="1"/>
              <a:t>Siata</a:t>
            </a:r>
            <a:r>
              <a:rPr lang="it-IT" sz="2400" dirty="0"/>
              <a:t> 400L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12" y="4194810"/>
            <a:ext cx="1772780" cy="2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4" y="340329"/>
            <a:ext cx="3576758" cy="27503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41" y="3025703"/>
            <a:ext cx="3937814" cy="36728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13" y="1176793"/>
            <a:ext cx="3738289" cy="551119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19441" y="260816"/>
            <a:ext cx="682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Proud of his life and his US family</a:t>
            </a:r>
            <a:r>
              <a:rPr lang="mr-IN" sz="2400" dirty="0" smtClean="0"/>
              <a:t>…</a:t>
            </a:r>
            <a:endParaRPr lang="en-US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4" y="3999505"/>
            <a:ext cx="3551684" cy="26637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530120" y="260816"/>
            <a:ext cx="281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 </a:t>
            </a:r>
            <a:r>
              <a:rPr lang="it-IT" sz="2400" dirty="0" smtClean="0"/>
              <a:t>and </a:t>
            </a:r>
            <a:r>
              <a:rPr lang="it-IT" sz="2400" dirty="0" err="1" smtClean="0"/>
              <a:t>his</a:t>
            </a:r>
            <a:r>
              <a:rPr lang="it-IT" sz="2400" dirty="0" smtClean="0"/>
              <a:t> </a:t>
            </a:r>
            <a:r>
              <a:rPr lang="it-IT" sz="2400" dirty="0" err="1" smtClean="0"/>
              <a:t>Italian</a:t>
            </a:r>
            <a:r>
              <a:rPr lang="it-IT" sz="2400" dirty="0" smtClean="0"/>
              <a:t> </a:t>
            </a:r>
            <a:r>
              <a:rPr lang="en-US" sz="2400" dirty="0" smtClean="0"/>
              <a:t>family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91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196E-6 3.91385E-6 L 0.26699 -0.2158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3" y="-10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62" y="1697317"/>
            <a:ext cx="3463365" cy="346336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43562" y="734110"/>
            <a:ext cx="6676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very good friend of Udine and Friuli </a:t>
            </a:r>
            <a:r>
              <a:rPr lang="en-US" sz="2400" dirty="0" err="1" smtClean="0"/>
              <a:t>Venezia</a:t>
            </a:r>
            <a:r>
              <a:rPr lang="en-US" sz="2400" dirty="0" smtClean="0"/>
              <a:t> Giulia</a:t>
            </a:r>
            <a:endParaRPr lang="en-US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927" y="3574294"/>
            <a:ext cx="4064000" cy="304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1486" y="1656209"/>
            <a:ext cx="5675526" cy="425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8" y="1172447"/>
            <a:ext cx="4447694" cy="518204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34090" y="388620"/>
            <a:ext cx="5559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/>
              <a:t>Born</a:t>
            </a:r>
            <a:r>
              <a:rPr lang="it-IT" sz="2400" dirty="0" smtClean="0"/>
              <a:t> in Alessandria (</a:t>
            </a:r>
            <a:r>
              <a:rPr lang="it-IT" sz="2400" dirty="0" err="1" smtClean="0"/>
              <a:t>Egypty</a:t>
            </a:r>
            <a:r>
              <a:rPr lang="it-IT" sz="2400" dirty="0" smtClean="0"/>
              <a:t>) </a:t>
            </a:r>
            <a:r>
              <a:rPr lang="it-IT" sz="2400" b="1" dirty="0" err="1" smtClean="0"/>
              <a:t>May</a:t>
            </a:r>
            <a:r>
              <a:rPr lang="it-IT" sz="2400" b="1" dirty="0" smtClean="0"/>
              <a:t> 25</a:t>
            </a:r>
            <a:r>
              <a:rPr lang="it-IT" sz="2400" b="1" baseline="30000" dirty="0" smtClean="0"/>
              <a:t>th</a:t>
            </a:r>
            <a:r>
              <a:rPr lang="it-IT" sz="2400" b="1" dirty="0" smtClean="0"/>
              <a:t> 1945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89" y="1172448"/>
            <a:ext cx="4389500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66" y="2209521"/>
            <a:ext cx="3032311" cy="426937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259979" y="335975"/>
            <a:ext cx="5610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 smtClean="0"/>
              <a:t>Bachelor</a:t>
            </a:r>
            <a:r>
              <a:rPr lang="it-IT" sz="2400" dirty="0" smtClean="0"/>
              <a:t> of Science in </a:t>
            </a:r>
            <a:r>
              <a:rPr lang="it-IT" sz="2400" dirty="0" err="1" smtClean="0"/>
              <a:t>Biology</a:t>
            </a:r>
            <a:r>
              <a:rPr lang="it-IT" sz="2400" dirty="0" smtClean="0"/>
              <a:t> (Magna </a:t>
            </a:r>
            <a:r>
              <a:rPr lang="it-IT" sz="2400" dirty="0" err="1" smtClean="0"/>
              <a:t>Cum</a:t>
            </a:r>
            <a:r>
              <a:rPr lang="it-IT" sz="2400" dirty="0" smtClean="0"/>
              <a:t> Laude) </a:t>
            </a:r>
            <a:r>
              <a:rPr lang="it-IT" sz="2400" dirty="0" err="1" smtClean="0"/>
              <a:t>at</a:t>
            </a:r>
            <a:r>
              <a:rPr lang="it-IT" sz="2400" dirty="0" smtClean="0"/>
              <a:t> Loyola </a:t>
            </a:r>
            <a:r>
              <a:rPr lang="it-IT" sz="2400" dirty="0" err="1" smtClean="0"/>
              <a:t>University</a:t>
            </a:r>
            <a:r>
              <a:rPr lang="it-IT" sz="2400" dirty="0" smtClean="0"/>
              <a:t>, New Orleans, Louisiana</a:t>
            </a:r>
            <a:r>
              <a:rPr lang="it-IT" sz="2400" dirty="0" smtClean="0">
                <a:effectLst/>
              </a:rPr>
              <a:t> </a:t>
            </a:r>
            <a:r>
              <a:rPr lang="it-IT" sz="2400" dirty="0" err="1" smtClean="0"/>
              <a:t>working</a:t>
            </a:r>
            <a:r>
              <a:rPr lang="it-IT" sz="2400" dirty="0" smtClean="0"/>
              <a:t> on </a:t>
            </a:r>
            <a:r>
              <a:rPr lang="it-IT" sz="2400" dirty="0" err="1"/>
              <a:t>inflammation</a:t>
            </a:r>
            <a:r>
              <a:rPr lang="it-IT" sz="2400" dirty="0"/>
              <a:t> </a:t>
            </a:r>
            <a:r>
              <a:rPr lang="it-IT" sz="2400" dirty="0" err="1"/>
              <a:t>produced</a:t>
            </a:r>
            <a:r>
              <a:rPr lang="it-IT" sz="2400" dirty="0"/>
              <a:t> by </a:t>
            </a:r>
            <a:r>
              <a:rPr lang="it-IT" sz="2400" dirty="0" err="1" smtClean="0"/>
              <a:t>lysosomes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3" y="1352273"/>
            <a:ext cx="3085686" cy="448159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5478" y="335975"/>
            <a:ext cx="577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Moved </a:t>
            </a:r>
            <a:r>
              <a:rPr lang="en-US" sz="2400" smtClean="0"/>
              <a:t>to USA and Grew </a:t>
            </a:r>
            <a:r>
              <a:rPr lang="en-US" sz="2400" dirty="0" smtClean="0"/>
              <a:t>up in Tampa Florida</a:t>
            </a:r>
            <a:endParaRPr lang="en-US" sz="2400" dirty="0"/>
          </a:p>
        </p:txBody>
      </p:sp>
      <p:sp>
        <p:nvSpPr>
          <p:cNvPr id="3" name="CasellaDiTesto 2"/>
          <p:cNvSpPr txBox="1"/>
          <p:nvPr/>
        </p:nvSpPr>
        <p:spPr>
          <a:xfrm rot="20765455">
            <a:off x="227138" y="4834030"/>
            <a:ext cx="6872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In the </a:t>
            </a:r>
            <a:r>
              <a:rPr lang="it-IT" sz="2400" b="1" dirty="0" err="1"/>
              <a:t>eighth</a:t>
            </a:r>
            <a:r>
              <a:rPr lang="it-IT" sz="2400" b="1" dirty="0"/>
              <a:t> grade he </a:t>
            </a:r>
            <a:r>
              <a:rPr lang="it-IT" sz="2400" b="1" dirty="0" err="1"/>
              <a:t>wrote</a:t>
            </a:r>
            <a:r>
              <a:rPr lang="it-IT" sz="2400" b="1" dirty="0"/>
              <a:t> an </a:t>
            </a:r>
            <a:r>
              <a:rPr lang="it-IT" sz="2400" b="1" dirty="0" err="1"/>
              <a:t>essay</a:t>
            </a:r>
            <a:r>
              <a:rPr lang="it-IT" sz="2400" b="1" dirty="0"/>
              <a:t> </a:t>
            </a:r>
            <a:r>
              <a:rPr lang="it-IT" sz="2400" b="1" dirty="0" err="1"/>
              <a:t>titled</a:t>
            </a:r>
            <a:r>
              <a:rPr lang="it-IT" sz="2400" b="1" dirty="0" smtClean="0"/>
              <a:t>,</a:t>
            </a:r>
          </a:p>
          <a:p>
            <a:pPr algn="ctr"/>
            <a:r>
              <a:rPr lang="it-IT" sz="2400" b="1" dirty="0" smtClean="0"/>
              <a:t>“</a:t>
            </a:r>
            <a:r>
              <a:rPr lang="it-IT" sz="2400" b="1" dirty="0"/>
              <a:t>I </a:t>
            </a:r>
            <a:r>
              <a:rPr lang="it-IT" sz="2400" b="1" dirty="0" err="1"/>
              <a:t>Want</a:t>
            </a:r>
            <a:r>
              <a:rPr lang="it-IT" sz="2400" b="1" dirty="0"/>
              <a:t> to be a </a:t>
            </a:r>
            <a:r>
              <a:rPr lang="it-IT" sz="2400" b="1" dirty="0" err="1"/>
              <a:t>Surgeon</a:t>
            </a:r>
            <a:r>
              <a:rPr lang="it-IT" sz="2400" b="1" dirty="0"/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59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8" y="1168400"/>
            <a:ext cx="3155993" cy="53750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88" y="1168400"/>
            <a:ext cx="4163060" cy="522775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43804" y="205042"/>
            <a:ext cx="64317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1971</a:t>
            </a:r>
            <a:r>
              <a:rPr lang="it-IT" sz="2400" dirty="0" smtClean="0"/>
              <a:t> MD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dirty="0" err="1" smtClean="0"/>
              <a:t>Tulane</a:t>
            </a:r>
            <a:r>
              <a:rPr lang="it-IT" sz="2400" dirty="0" smtClean="0"/>
              <a:t> </a:t>
            </a:r>
            <a:r>
              <a:rPr lang="it-IT" sz="2400" dirty="0" err="1" smtClean="0"/>
              <a:t>University</a:t>
            </a:r>
            <a:r>
              <a:rPr lang="it-IT" sz="2400" dirty="0" smtClean="0"/>
              <a:t> School of Medicine, </a:t>
            </a:r>
          </a:p>
          <a:p>
            <a:r>
              <a:rPr lang="it-IT" sz="2400" dirty="0" smtClean="0"/>
              <a:t>New Orleans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4619" y="191421"/>
            <a:ext cx="4281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/>
              <a:t>P</a:t>
            </a:r>
            <a:r>
              <a:rPr lang="it-IT" sz="2400" dirty="0" err="1" smtClean="0"/>
              <a:t>laying</a:t>
            </a:r>
            <a:r>
              <a:rPr lang="it-IT" sz="2400" dirty="0" smtClean="0"/>
              <a:t> basketball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</a:p>
          <a:p>
            <a:pPr algn="ctr"/>
            <a:r>
              <a:rPr lang="it-IT" sz="2400" dirty="0" smtClean="0"/>
              <a:t>Tampa Florida</a:t>
            </a:r>
            <a:r>
              <a:rPr lang="it-IT" sz="2400" dirty="0" smtClean="0">
                <a:effectLst/>
              </a:rPr>
              <a:t> </a:t>
            </a:r>
            <a:r>
              <a:rPr lang="it-IT" sz="2400" dirty="0" err="1" smtClean="0"/>
              <a:t>Jesuit</a:t>
            </a:r>
            <a:r>
              <a:rPr lang="it-IT" sz="2400" dirty="0" smtClean="0"/>
              <a:t> High School</a:t>
            </a:r>
            <a:endParaRPr lang="en-US" sz="2400" dirty="0"/>
          </a:p>
        </p:txBody>
      </p:sp>
      <p:sp>
        <p:nvSpPr>
          <p:cNvPr id="6" name="Rettangolo 5"/>
          <p:cNvSpPr/>
          <p:nvPr/>
        </p:nvSpPr>
        <p:spPr>
          <a:xfrm>
            <a:off x="7529558" y="4440614"/>
            <a:ext cx="4442310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sz="2000" dirty="0" err="1" smtClean="0"/>
              <a:t>Busuttil</a:t>
            </a:r>
            <a:r>
              <a:rPr lang="it-IT" sz="2000" dirty="0" smtClean="0"/>
              <a:t> </a:t>
            </a:r>
            <a:r>
              <a:rPr lang="it-IT" sz="2000" dirty="0" err="1"/>
              <a:t>worked</a:t>
            </a:r>
            <a:r>
              <a:rPr lang="it-IT" sz="2000" dirty="0"/>
              <a:t> with Dr. Elmo Cerise, a </a:t>
            </a:r>
            <a:r>
              <a:rPr lang="it-IT" sz="2000" dirty="0" err="1"/>
              <a:t>surgeon</a:t>
            </a:r>
            <a:r>
              <a:rPr lang="it-IT" sz="2000" dirty="0"/>
              <a:t> </a:t>
            </a:r>
            <a:r>
              <a:rPr lang="it-IT" sz="2000" dirty="0" err="1"/>
              <a:t>who</a:t>
            </a:r>
            <a:r>
              <a:rPr lang="it-IT" sz="2000" dirty="0"/>
              <a:t> </a:t>
            </a:r>
            <a:r>
              <a:rPr lang="it-IT" sz="2000" dirty="0" err="1"/>
              <a:t>ran</a:t>
            </a:r>
            <a:r>
              <a:rPr lang="it-IT" sz="2000" dirty="0"/>
              <a:t> a </a:t>
            </a:r>
            <a:r>
              <a:rPr lang="it-IT" sz="2000" dirty="0" err="1"/>
              <a:t>program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brought</a:t>
            </a:r>
            <a:r>
              <a:rPr lang="it-IT" sz="2000" dirty="0"/>
              <a:t> </a:t>
            </a:r>
            <a:r>
              <a:rPr lang="it-IT" sz="2000" dirty="0" err="1"/>
              <a:t>medical</a:t>
            </a:r>
            <a:r>
              <a:rPr lang="it-IT" sz="2000" dirty="0"/>
              <a:t> </a:t>
            </a:r>
            <a:r>
              <a:rPr lang="it-IT" sz="2000" dirty="0" err="1"/>
              <a:t>students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operating</a:t>
            </a:r>
            <a:r>
              <a:rPr lang="it-IT" sz="2000" dirty="0"/>
              <a:t> </a:t>
            </a:r>
            <a:r>
              <a:rPr lang="it-IT" sz="2000" dirty="0" smtClean="0"/>
              <a:t>room.</a:t>
            </a:r>
          </a:p>
        </p:txBody>
      </p:sp>
      <p:sp>
        <p:nvSpPr>
          <p:cNvPr id="7" name="Rettangolo 6"/>
          <p:cNvSpPr/>
          <p:nvPr/>
        </p:nvSpPr>
        <p:spPr>
          <a:xfrm>
            <a:off x="7529558" y="5704803"/>
            <a:ext cx="4442310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sz="2000" dirty="0"/>
              <a:t>“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told</a:t>
            </a:r>
            <a:r>
              <a:rPr lang="it-IT" sz="2000" dirty="0"/>
              <a:t> me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surgery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what</a:t>
            </a:r>
            <a:r>
              <a:rPr lang="it-IT" sz="2000" dirty="0"/>
              <a:t> I </a:t>
            </a:r>
            <a:r>
              <a:rPr lang="it-IT" sz="2000" dirty="0" err="1"/>
              <a:t>wanted</a:t>
            </a:r>
            <a:r>
              <a:rPr lang="it-IT" sz="2000" dirty="0"/>
              <a:t> to do for the </a:t>
            </a:r>
            <a:r>
              <a:rPr lang="it-IT" sz="2000" dirty="0" err="1"/>
              <a:t>rest</a:t>
            </a:r>
            <a:r>
              <a:rPr lang="it-IT" sz="2000" dirty="0"/>
              <a:t> of </a:t>
            </a:r>
            <a:r>
              <a:rPr lang="it-IT" sz="2000" dirty="0" err="1"/>
              <a:t>my</a:t>
            </a:r>
            <a:r>
              <a:rPr lang="it-IT" sz="2000" dirty="0"/>
              <a:t> life,” </a:t>
            </a:r>
            <a:r>
              <a:rPr lang="it-IT" sz="2000" dirty="0" err="1"/>
              <a:t>Busuttil</a:t>
            </a:r>
            <a:r>
              <a:rPr lang="it-IT" sz="2000" dirty="0"/>
              <a:t> </a:t>
            </a:r>
            <a:r>
              <a:rPr lang="it-IT" sz="2000" dirty="0" err="1"/>
              <a:t>says</a:t>
            </a:r>
            <a:r>
              <a:rPr lang="it-IT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14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mph" presetSubtype="0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96" y="1860314"/>
            <a:ext cx="4331971" cy="46790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6229" y="269855"/>
            <a:ext cx="57797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/>
              <a:t>1978</a:t>
            </a:r>
            <a:r>
              <a:rPr lang="it-IT" sz="2000" dirty="0" smtClean="0"/>
              <a:t> </a:t>
            </a:r>
            <a:r>
              <a:rPr lang="it-IT" sz="2000" dirty="0" err="1" smtClean="0"/>
              <a:t>Certification</a:t>
            </a:r>
            <a:r>
              <a:rPr lang="it-IT" sz="2000" dirty="0" smtClean="0"/>
              <a:t> of American Board of </a:t>
            </a:r>
            <a:r>
              <a:rPr lang="it-IT" sz="2000" dirty="0" err="1" smtClean="0"/>
              <a:t>Surgery</a:t>
            </a:r>
            <a:r>
              <a:rPr lang="it-IT" sz="2000" dirty="0" smtClean="0">
                <a:effectLst/>
              </a:rPr>
              <a:t> </a:t>
            </a:r>
            <a:r>
              <a:rPr lang="it-IT" sz="2000" dirty="0" err="1" smtClean="0"/>
              <a:t>University</a:t>
            </a:r>
            <a:r>
              <a:rPr lang="it-IT" sz="2000" dirty="0" smtClean="0"/>
              <a:t> of California Los Angeles (UCLA)</a:t>
            </a:r>
          </a:p>
          <a:p>
            <a:pPr algn="just"/>
            <a:r>
              <a:rPr lang="it-IT" sz="2000" dirty="0"/>
              <a:t>“He </a:t>
            </a:r>
            <a:r>
              <a:rPr lang="it-IT" sz="2000" dirty="0" err="1"/>
              <a:t>is</a:t>
            </a:r>
            <a:r>
              <a:rPr lang="it-IT" sz="2000" dirty="0"/>
              <a:t> an </a:t>
            </a:r>
            <a:r>
              <a:rPr lang="it-IT" sz="2000" dirty="0" err="1"/>
              <a:t>inspired</a:t>
            </a:r>
            <a:r>
              <a:rPr lang="it-IT" sz="2000" dirty="0"/>
              <a:t> </a:t>
            </a:r>
            <a:r>
              <a:rPr lang="it-IT" sz="2000" dirty="0" smtClean="0"/>
              <a:t>leader” </a:t>
            </a:r>
            <a:r>
              <a:rPr lang="it-IT" sz="2000" dirty="0" err="1"/>
              <a:t>Calcaterra</a:t>
            </a:r>
            <a:r>
              <a:rPr lang="it-IT" sz="2000" dirty="0"/>
              <a:t> </a:t>
            </a:r>
            <a:r>
              <a:rPr lang="it-IT" sz="2000" dirty="0" err="1" smtClean="0"/>
              <a:t>says</a:t>
            </a:r>
            <a:r>
              <a:rPr lang="it-IT" sz="2000" dirty="0" smtClean="0"/>
              <a:t>, “</a:t>
            </a:r>
            <a:r>
              <a:rPr lang="it-IT" sz="2000" dirty="0" err="1"/>
              <a:t>He’s</a:t>
            </a:r>
            <a:r>
              <a:rPr lang="it-IT" sz="2000" dirty="0"/>
              <a:t> </a:t>
            </a:r>
            <a:r>
              <a:rPr lang="it-IT" sz="2000" dirty="0" err="1" smtClean="0"/>
              <a:t>universally</a:t>
            </a:r>
            <a:r>
              <a:rPr lang="it-IT" sz="2000" dirty="0" smtClean="0"/>
              <a:t> </a:t>
            </a:r>
            <a:r>
              <a:rPr lang="it-IT" sz="2000" dirty="0" err="1"/>
              <a:t>looked</a:t>
            </a:r>
            <a:r>
              <a:rPr lang="it-IT" sz="2000" dirty="0"/>
              <a:t> up to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surgeon</a:t>
            </a:r>
            <a:r>
              <a:rPr lang="it-IT" sz="2000" dirty="0"/>
              <a:t> and he </a:t>
            </a:r>
            <a:r>
              <a:rPr lang="it-IT" sz="2000" dirty="0" err="1"/>
              <a:t>really</a:t>
            </a:r>
            <a:r>
              <a:rPr lang="it-IT" sz="2000" dirty="0"/>
              <a:t> </a:t>
            </a:r>
            <a:r>
              <a:rPr lang="it-IT" sz="2000" dirty="0" err="1"/>
              <a:t>wants</a:t>
            </a:r>
            <a:r>
              <a:rPr lang="it-IT" sz="2000" dirty="0"/>
              <a:t> to </a:t>
            </a:r>
            <a:r>
              <a:rPr lang="it-IT" sz="2000" dirty="0" err="1"/>
              <a:t>make</a:t>
            </a:r>
            <a:r>
              <a:rPr lang="it-IT" sz="2000" dirty="0"/>
              <a:t> the </a:t>
            </a:r>
            <a:r>
              <a:rPr lang="it-IT" sz="2000" dirty="0" err="1"/>
              <a:t>department</a:t>
            </a:r>
            <a:r>
              <a:rPr lang="it-IT" sz="2000" dirty="0"/>
              <a:t> No. 1 in the </a:t>
            </a:r>
            <a:r>
              <a:rPr lang="it-IT" sz="2000" dirty="0" smtClean="0"/>
              <a:t>country“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70" y="1965948"/>
            <a:ext cx="3426830" cy="45734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60367" y="269855"/>
            <a:ext cx="5167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 smtClean="0"/>
              <a:t>Trained</a:t>
            </a:r>
            <a:r>
              <a:rPr lang="it-IT" sz="2000" dirty="0" smtClean="0"/>
              <a:t> in </a:t>
            </a:r>
            <a:r>
              <a:rPr lang="it-IT" sz="2000" dirty="0" err="1" smtClean="0"/>
              <a:t>transplantation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UPMC with prof. Thomas </a:t>
            </a:r>
            <a:r>
              <a:rPr lang="it-IT" sz="2000" dirty="0" err="1" smtClean="0"/>
              <a:t>Starzl</a:t>
            </a:r>
            <a:endParaRPr lang="it-IT" sz="2000" dirty="0" smtClean="0"/>
          </a:p>
        </p:txBody>
      </p:sp>
      <p:sp>
        <p:nvSpPr>
          <p:cNvPr id="2" name="Rettangolo 1"/>
          <p:cNvSpPr/>
          <p:nvPr/>
        </p:nvSpPr>
        <p:spPr>
          <a:xfrm>
            <a:off x="6460367" y="875379"/>
            <a:ext cx="5167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“I </a:t>
            </a:r>
            <a:r>
              <a:rPr lang="it-IT" sz="2000" dirty="0" err="1"/>
              <a:t>would</a:t>
            </a:r>
            <a:r>
              <a:rPr lang="it-IT" sz="2000" dirty="0"/>
              <a:t> score </a:t>
            </a:r>
            <a:r>
              <a:rPr lang="it-IT" sz="2000" dirty="0" err="1"/>
              <a:t>Ron</a:t>
            </a:r>
            <a:r>
              <a:rPr lang="it-IT" sz="2000" dirty="0"/>
              <a:t> </a:t>
            </a:r>
            <a:r>
              <a:rPr lang="it-IT" sz="2000" dirty="0" err="1"/>
              <a:t>Busuttil</a:t>
            </a:r>
            <a:r>
              <a:rPr lang="it-IT" sz="2000" dirty="0"/>
              <a:t> with a 10 on a scale of 10 in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areas</a:t>
            </a:r>
            <a:r>
              <a:rPr lang="it-IT" sz="2000" dirty="0"/>
              <a:t>” </a:t>
            </a:r>
            <a:r>
              <a:rPr lang="it-IT" sz="2000" dirty="0" err="1"/>
              <a:t>Starzl</a:t>
            </a:r>
            <a:r>
              <a:rPr lang="it-IT" sz="2000" dirty="0"/>
              <a:t> </a:t>
            </a:r>
            <a:r>
              <a:rPr lang="it-IT" sz="2000" dirty="0" err="1"/>
              <a:t>says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24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387607"/>
            <a:ext cx="6623897" cy="59501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7576" y="2124114"/>
            <a:ext cx="5056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sz="2400" b="1" dirty="0" smtClean="0"/>
              <a:t>1984</a:t>
            </a:r>
            <a:r>
              <a:rPr lang="it-IT" sz="2400" dirty="0" smtClean="0"/>
              <a:t> </a:t>
            </a:r>
            <a:r>
              <a:rPr lang="it-IT" sz="2400" dirty="0" err="1" smtClean="0"/>
              <a:t>founder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liver</a:t>
            </a:r>
            <a:r>
              <a:rPr lang="it-IT" sz="2400" dirty="0" smtClean="0"/>
              <a:t> </a:t>
            </a:r>
            <a:r>
              <a:rPr lang="it-IT" sz="2400" dirty="0" err="1" smtClean="0"/>
              <a:t>transplant</a:t>
            </a:r>
            <a:r>
              <a:rPr lang="it-IT" sz="2400" dirty="0" smtClean="0"/>
              <a:t> </a:t>
            </a:r>
            <a:r>
              <a:rPr lang="it-IT" sz="2400" dirty="0" err="1" smtClean="0"/>
              <a:t>program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UCLA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it-IT" sz="2400" dirty="0" smtClean="0"/>
          </a:p>
          <a:p>
            <a:pPr marL="342900" indent="-342900">
              <a:buFont typeface="Arial" charset="0"/>
              <a:buChar char="•"/>
            </a:pPr>
            <a:r>
              <a:rPr lang="it-IT" sz="2400" dirty="0" err="1" smtClean="0"/>
              <a:t>Director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Dumont</a:t>
            </a:r>
            <a:r>
              <a:rPr lang="it-IT" sz="2400" dirty="0" smtClean="0"/>
              <a:t>-UCLA </a:t>
            </a:r>
            <a:r>
              <a:rPr lang="it-IT" sz="2400" dirty="0" err="1" smtClean="0"/>
              <a:t>Transplant</a:t>
            </a:r>
            <a:r>
              <a:rPr lang="it-IT" sz="2400" dirty="0" smtClean="0"/>
              <a:t> Center Ronald Reagan UCLA </a:t>
            </a:r>
            <a:r>
              <a:rPr lang="it-IT" sz="2400" dirty="0" err="1" smtClean="0"/>
              <a:t>Medical</a:t>
            </a:r>
            <a:r>
              <a:rPr lang="it-IT" sz="2400" dirty="0" smtClean="0"/>
              <a:t> Center, Los Angeles</a:t>
            </a:r>
          </a:p>
        </p:txBody>
      </p:sp>
    </p:spTree>
    <p:extLst>
      <p:ext uri="{BB962C8B-B14F-4D97-AF65-F5344CB8AC3E}">
        <p14:creationId xmlns:p14="http://schemas.microsoft.com/office/powerpoint/2010/main" val="21396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54" y="1009874"/>
            <a:ext cx="8376691" cy="558235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34768" y="285980"/>
            <a:ext cx="7122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1994-2004 </a:t>
            </a:r>
            <a:r>
              <a:rPr lang="en-US" sz="2400" dirty="0" smtClean="0"/>
              <a:t>Director of the Department of Surgery UCLA</a:t>
            </a:r>
          </a:p>
        </p:txBody>
      </p:sp>
    </p:spTree>
    <p:extLst>
      <p:ext uri="{BB962C8B-B14F-4D97-AF65-F5344CB8AC3E}">
        <p14:creationId xmlns:p14="http://schemas.microsoft.com/office/powerpoint/2010/main" val="20747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" y="1494367"/>
            <a:ext cx="4706389" cy="502412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34478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Distinguished Professor of Surgery</a:t>
            </a:r>
            <a:r>
              <a:rPr lang="it-IT" sz="2000" dirty="0" smtClean="0">
                <a:effectLst/>
              </a:rPr>
              <a:t> </a:t>
            </a:r>
            <a:r>
              <a:rPr lang="it-IT" sz="2000" dirty="0" smtClean="0"/>
              <a:t>The William P. </a:t>
            </a:r>
            <a:r>
              <a:rPr lang="it-IT" sz="2000" dirty="0" err="1" smtClean="0"/>
              <a:t>Longmire</a:t>
            </a:r>
            <a:r>
              <a:rPr lang="it-IT" sz="2000" dirty="0" smtClean="0"/>
              <a:t>, Jr. </a:t>
            </a:r>
            <a:r>
              <a:rPr lang="en-US" sz="2000" dirty="0" smtClean="0"/>
              <a:t>Chair in Surgery, Department of Surgery David Geffen School of Medicine – UCLA</a:t>
            </a:r>
            <a:endParaRPr lang="en-US" sz="2000" dirty="0"/>
          </a:p>
        </p:txBody>
      </p:sp>
      <p:sp>
        <p:nvSpPr>
          <p:cNvPr id="2" name="Rettangolo 1"/>
          <p:cNvSpPr/>
          <p:nvPr/>
        </p:nvSpPr>
        <p:spPr>
          <a:xfrm>
            <a:off x="6197600" y="2521059"/>
            <a:ext cx="57788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NewsGothic" charset="0"/>
              </a:rPr>
              <a:t>“He </a:t>
            </a:r>
            <a:r>
              <a:rPr lang="it-IT" sz="2400" dirty="0" err="1">
                <a:latin typeface="NewsGothic" charset="0"/>
              </a:rPr>
              <a:t>built</a:t>
            </a:r>
            <a:r>
              <a:rPr lang="it-IT" sz="2400" dirty="0">
                <a:latin typeface="NewsGothic" charset="0"/>
              </a:rPr>
              <a:t> the </a:t>
            </a:r>
            <a:r>
              <a:rPr lang="it-IT" sz="2400" dirty="0" err="1">
                <a:latin typeface="NewsGothic" charset="0"/>
              </a:rPr>
              <a:t>program</a:t>
            </a:r>
            <a:r>
              <a:rPr lang="it-IT" sz="2400" dirty="0">
                <a:latin typeface="NewsGothic" charset="0"/>
              </a:rPr>
              <a:t> </a:t>
            </a:r>
            <a:r>
              <a:rPr lang="it-IT" sz="2400" dirty="0" err="1">
                <a:latin typeface="NewsGothic" charset="0"/>
              </a:rPr>
              <a:t>against</a:t>
            </a:r>
            <a:r>
              <a:rPr lang="it-IT" sz="2400" dirty="0">
                <a:latin typeface="NewsGothic" charset="0"/>
              </a:rPr>
              <a:t> the </a:t>
            </a:r>
            <a:r>
              <a:rPr lang="it-IT" sz="2400" dirty="0" err="1">
                <a:latin typeface="NewsGothic" charset="0"/>
              </a:rPr>
              <a:t>odds</a:t>
            </a:r>
            <a:r>
              <a:rPr lang="it-IT" sz="2400" dirty="0">
                <a:latin typeface="NewsGothic" charset="0"/>
              </a:rPr>
              <a:t>. </a:t>
            </a:r>
            <a:r>
              <a:rPr lang="it-IT" sz="2400" dirty="0" err="1">
                <a:latin typeface="NewsGothic" charset="0"/>
              </a:rPr>
              <a:t>He’s</a:t>
            </a:r>
            <a:r>
              <a:rPr lang="it-IT" sz="2400" dirty="0">
                <a:latin typeface="NewsGothic" charset="0"/>
              </a:rPr>
              <a:t> </a:t>
            </a:r>
            <a:r>
              <a:rPr lang="it-IT" sz="2400" dirty="0" err="1">
                <a:latin typeface="NewsGothic" charset="0"/>
              </a:rPr>
              <a:t>like</a:t>
            </a:r>
            <a:r>
              <a:rPr lang="it-IT" sz="2400" dirty="0">
                <a:latin typeface="NewsGothic" charset="0"/>
              </a:rPr>
              <a:t> a </a:t>
            </a:r>
            <a:r>
              <a:rPr lang="it-IT" sz="2400" dirty="0" err="1">
                <a:latin typeface="NewsGothic" charset="0"/>
              </a:rPr>
              <a:t>guy</a:t>
            </a:r>
            <a:r>
              <a:rPr lang="it-IT" sz="2400" dirty="0">
                <a:latin typeface="NewsGothic" charset="0"/>
              </a:rPr>
              <a:t> </a:t>
            </a:r>
            <a:r>
              <a:rPr lang="it-IT" sz="2400" dirty="0" err="1">
                <a:latin typeface="NewsGothic" charset="0"/>
              </a:rPr>
              <a:t>who</a:t>
            </a:r>
            <a:r>
              <a:rPr lang="it-IT" sz="2400" dirty="0">
                <a:latin typeface="NewsGothic" charset="0"/>
              </a:rPr>
              <a:t> </a:t>
            </a:r>
            <a:r>
              <a:rPr lang="it-IT" sz="2400" dirty="0" err="1">
                <a:latin typeface="NewsGothic" charset="0"/>
              </a:rPr>
              <a:t>built</a:t>
            </a:r>
            <a:r>
              <a:rPr lang="it-IT" sz="2400" dirty="0">
                <a:latin typeface="NewsGothic" charset="0"/>
              </a:rPr>
              <a:t> a go-</a:t>
            </a:r>
            <a:r>
              <a:rPr lang="it-IT" sz="2400" dirty="0" err="1">
                <a:latin typeface="NewsGothic" charset="0"/>
              </a:rPr>
              <a:t>cart</a:t>
            </a:r>
            <a:r>
              <a:rPr lang="it-IT" sz="2400" dirty="0">
                <a:latin typeface="NewsGothic" charset="0"/>
              </a:rPr>
              <a:t> in </a:t>
            </a:r>
            <a:r>
              <a:rPr lang="it-IT" sz="2400" dirty="0" err="1">
                <a:latin typeface="NewsGothic" charset="0"/>
              </a:rPr>
              <a:t>his</a:t>
            </a:r>
            <a:r>
              <a:rPr lang="it-IT" sz="2400" dirty="0">
                <a:latin typeface="NewsGothic" charset="0"/>
              </a:rPr>
              <a:t> garage and </a:t>
            </a:r>
            <a:r>
              <a:rPr lang="it-IT" sz="2400" dirty="0" err="1" smtClean="0">
                <a:latin typeface="NewsGothic" charset="0"/>
              </a:rPr>
              <a:t>flew</a:t>
            </a:r>
            <a:r>
              <a:rPr lang="it-IT" sz="2400" dirty="0" smtClean="0">
                <a:latin typeface="NewsGothic" charset="0"/>
              </a:rPr>
              <a:t> </a:t>
            </a:r>
            <a:r>
              <a:rPr lang="it-IT" sz="2400" dirty="0" err="1" smtClean="0">
                <a:latin typeface="NewsGothic" charset="0"/>
              </a:rPr>
              <a:t>it</a:t>
            </a:r>
            <a:r>
              <a:rPr lang="it-IT" sz="2400" dirty="0" smtClean="0">
                <a:latin typeface="NewsGothic" charset="0"/>
              </a:rPr>
              <a:t> </a:t>
            </a:r>
            <a:r>
              <a:rPr lang="it-IT" sz="2400" dirty="0">
                <a:latin typeface="NewsGothic" charset="0"/>
              </a:rPr>
              <a:t>to the </a:t>
            </a:r>
            <a:r>
              <a:rPr lang="it-IT" sz="2400" dirty="0" err="1" smtClean="0">
                <a:latin typeface="NewsGothic" charset="0"/>
              </a:rPr>
              <a:t>moon</a:t>
            </a:r>
            <a:r>
              <a:rPr lang="it-IT" sz="2400" dirty="0" smtClean="0">
                <a:latin typeface="NewsGothic" charset="0"/>
              </a:rPr>
              <a:t>”</a:t>
            </a:r>
          </a:p>
          <a:p>
            <a:pPr algn="r"/>
            <a:r>
              <a:rPr lang="it-IT" b="1" i="1" dirty="0"/>
              <a:t>Dr. Jonathan </a:t>
            </a:r>
            <a:r>
              <a:rPr lang="it-IT" b="1" i="1" dirty="0" err="1" smtClean="0"/>
              <a:t>Hiatt</a:t>
            </a:r>
            <a:endParaRPr lang="it-IT" b="1" i="1" dirty="0" smtClean="0"/>
          </a:p>
          <a:p>
            <a:pPr algn="r"/>
            <a:r>
              <a:rPr lang="it-IT" dirty="0"/>
              <a:t>Vice Dean </a:t>
            </a:r>
            <a:r>
              <a:rPr lang="it-IT" dirty="0" smtClean="0"/>
              <a:t>UCLA</a:t>
            </a:r>
            <a:r>
              <a:rPr lang="it-IT" b="1" i="1" dirty="0" smtClean="0"/>
              <a:t> </a:t>
            </a:r>
            <a:r>
              <a:rPr lang="it-IT" i="1" dirty="0" smtClean="0">
                <a:latin typeface="NewsGothic" charset="0"/>
              </a:rPr>
              <a:t> 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80587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3" y="618916"/>
            <a:ext cx="8683856" cy="562356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238404" y="2307712"/>
            <a:ext cx="27419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ea typeface="Cambria" charset="0"/>
                <a:cs typeface="Times New Roman" charset="0"/>
              </a:rPr>
              <a:t>Principal</a:t>
            </a:r>
            <a:r>
              <a:rPr lang="it-IT" sz="2000" dirty="0" smtClean="0">
                <a:ea typeface="Cambria" charset="0"/>
                <a:cs typeface="Times New Roman" charset="0"/>
              </a:rPr>
              <a:t> </a:t>
            </a:r>
            <a:r>
              <a:rPr lang="it-IT" sz="2000" dirty="0">
                <a:ea typeface="Cambria" charset="0"/>
                <a:cs typeface="Times New Roman" charset="0"/>
              </a:rPr>
              <a:t>Investigator </a:t>
            </a:r>
            <a:r>
              <a:rPr lang="it-IT" sz="2000" dirty="0" smtClean="0">
                <a:ea typeface="Cambria" charset="0"/>
                <a:cs typeface="Times New Roman" charset="0"/>
              </a:rPr>
              <a:t>or </a:t>
            </a:r>
            <a:r>
              <a:rPr lang="it-IT" sz="2000" dirty="0">
                <a:ea typeface="Cambria" charset="0"/>
                <a:cs typeface="Times New Roman" charset="0"/>
              </a:rPr>
              <a:t>Co-Investigator </a:t>
            </a:r>
            <a:r>
              <a:rPr lang="it-IT" sz="2000" dirty="0" smtClean="0">
                <a:ea typeface="Cambria" charset="0"/>
                <a:cs typeface="Times New Roman" charset="0"/>
              </a:rPr>
              <a:t>in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numerous</a:t>
            </a:r>
            <a:r>
              <a:rPr lang="it-IT" sz="2000" dirty="0">
                <a:ea typeface="Cambria" charset="0"/>
                <a:cs typeface="Times New Roman" charset="0"/>
              </a:rPr>
              <a:t>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scientific</a:t>
            </a:r>
            <a:r>
              <a:rPr lang="it-IT" sz="2000" dirty="0" smtClean="0">
                <a:ea typeface="Cambria" charset="0"/>
                <a:cs typeface="Times New Roman" charset="0"/>
              </a:rPr>
              <a:t>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international</a:t>
            </a:r>
            <a:r>
              <a:rPr lang="it-IT" sz="2000" dirty="0" smtClean="0">
                <a:ea typeface="Cambria" charset="0"/>
                <a:cs typeface="Times New Roman" charset="0"/>
              </a:rPr>
              <a:t>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projects</a:t>
            </a:r>
            <a:r>
              <a:rPr lang="it-IT" sz="2000" dirty="0" smtClean="0">
                <a:ea typeface="Cambria" charset="0"/>
                <a:cs typeface="Times New Roman" charset="0"/>
              </a:rPr>
              <a:t>,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collecting</a:t>
            </a:r>
            <a:r>
              <a:rPr lang="it-IT" sz="2000" dirty="0" smtClean="0">
                <a:ea typeface="Cambria" charset="0"/>
                <a:cs typeface="Times New Roman" charset="0"/>
              </a:rPr>
              <a:t> more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than</a:t>
            </a:r>
            <a:r>
              <a:rPr lang="it-IT" sz="2000" dirty="0" smtClean="0">
                <a:ea typeface="Cambria" charset="0"/>
                <a:cs typeface="Times New Roman" charset="0"/>
              </a:rPr>
              <a:t> </a:t>
            </a:r>
            <a:r>
              <a:rPr lang="it-IT" sz="2000" dirty="0">
                <a:ea typeface="Cambria" charset="0"/>
                <a:cs typeface="Times New Roman" charset="0"/>
              </a:rPr>
              <a:t>30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million</a:t>
            </a:r>
            <a:r>
              <a:rPr lang="it-IT" sz="2000" dirty="0" smtClean="0">
                <a:ea typeface="Cambria" charset="0"/>
                <a:cs typeface="Times New Roman" charset="0"/>
              </a:rPr>
              <a:t> of </a:t>
            </a:r>
            <a:r>
              <a:rPr lang="it-IT" sz="2000" dirty="0">
                <a:ea typeface="Cambria" charset="0"/>
                <a:cs typeface="Times New Roman" charset="0"/>
              </a:rPr>
              <a:t>USD 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as</a:t>
            </a:r>
            <a:r>
              <a:rPr lang="it-IT" sz="2000" dirty="0" smtClean="0">
                <a:ea typeface="Cambria" charset="0"/>
                <a:cs typeface="Times New Roman" charset="0"/>
              </a:rPr>
              <a:t> fund-</a:t>
            </a:r>
            <a:r>
              <a:rPr lang="it-IT" sz="2000" dirty="0" err="1" smtClean="0">
                <a:ea typeface="Cambria" charset="0"/>
                <a:cs typeface="Times New Roman" charset="0"/>
              </a:rPr>
              <a:t>raising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77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450</Words>
  <Application>Microsoft Office PowerPoint</Application>
  <PresentationFormat>Widescreen</PresentationFormat>
  <Paragraphs>39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Mangal</vt:lpstr>
      <vt:lpstr>NewsGothic</vt:lpstr>
      <vt:lpstr>Times New Roman</vt:lpstr>
      <vt:lpstr>Tema di Office</vt:lpstr>
      <vt:lpstr>Prof. Ronald W. Busuttil, MD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Scientific activity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Prof. Ronald W. Busuttil </dc:title>
  <dc:creator>Utente di Microsoft Office</dc:creator>
  <cp:lastModifiedBy>Stefano Govetto</cp:lastModifiedBy>
  <cp:revision>133</cp:revision>
  <dcterms:created xsi:type="dcterms:W3CDTF">2017-10-10T14:15:43Z</dcterms:created>
  <dcterms:modified xsi:type="dcterms:W3CDTF">2017-10-25T07:19:51Z</dcterms:modified>
</cp:coreProperties>
</file>