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8" r:id="rId3"/>
    <p:sldId id="259" r:id="rId4"/>
    <p:sldId id="296" r:id="rId5"/>
    <p:sldId id="263" r:id="rId6"/>
    <p:sldId id="265" r:id="rId7"/>
    <p:sldId id="266" r:id="rId8"/>
    <p:sldId id="264" r:id="rId9"/>
    <p:sldId id="267" r:id="rId10"/>
    <p:sldId id="269" r:id="rId11"/>
    <p:sldId id="303" r:id="rId12"/>
    <p:sldId id="302" r:id="rId13"/>
    <p:sldId id="270" r:id="rId14"/>
    <p:sldId id="319" r:id="rId15"/>
    <p:sldId id="314" r:id="rId16"/>
    <p:sldId id="315" r:id="rId17"/>
    <p:sldId id="313" r:id="rId18"/>
    <p:sldId id="312" r:id="rId19"/>
    <p:sldId id="317" r:id="rId20"/>
    <p:sldId id="318" r:id="rId21"/>
    <p:sldId id="316" r:id="rId22"/>
    <p:sldId id="304" r:id="rId23"/>
    <p:sldId id="305" r:id="rId24"/>
    <p:sldId id="307" r:id="rId25"/>
    <p:sldId id="306" r:id="rId26"/>
    <p:sldId id="308" r:id="rId27"/>
    <p:sldId id="310" r:id="rId2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300"/>
    <a:srgbClr val="FEED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2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3D8712-46E0-464F-884A-8C7B35C3D818}" type="datetimeFigureOut">
              <a:rPr lang="it-IT" smtClean="0"/>
              <a:t>20/12/2018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35C2C-41AC-43BB-8396-3D94EE1731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4349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C20A6-C153-46E6-B877-FCA84FF54A47}" type="datetimeFigureOut">
              <a:rPr lang="it-IT" smtClean="0"/>
              <a:t>20/12/2018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1C10F-FDE4-4BE0-83FC-10C8720341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6634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C20A6-C153-46E6-B877-FCA84FF54A47}" type="datetimeFigureOut">
              <a:rPr lang="it-IT" smtClean="0"/>
              <a:t>20/12/2018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1C10F-FDE4-4BE0-83FC-10C8720341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9440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C20A6-C153-46E6-B877-FCA84FF54A47}" type="datetimeFigureOut">
              <a:rPr lang="it-IT" smtClean="0"/>
              <a:t>20/12/2018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1C10F-FDE4-4BE0-83FC-10C8720341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3434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C20A6-C153-46E6-B877-FCA84FF54A47}" type="datetimeFigureOut">
              <a:rPr lang="it-IT" smtClean="0"/>
              <a:t>20/12/2018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1C10F-FDE4-4BE0-83FC-10C8720341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2268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C20A6-C153-46E6-B877-FCA84FF54A47}" type="datetimeFigureOut">
              <a:rPr lang="it-IT" smtClean="0"/>
              <a:t>20/12/2018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1C10F-FDE4-4BE0-83FC-10C8720341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9482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C20A6-C153-46E6-B877-FCA84FF54A47}" type="datetimeFigureOut">
              <a:rPr lang="it-IT" smtClean="0"/>
              <a:t>20/12/2018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1C10F-FDE4-4BE0-83FC-10C8720341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6608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C20A6-C153-46E6-B877-FCA84FF54A47}" type="datetimeFigureOut">
              <a:rPr lang="it-IT" smtClean="0"/>
              <a:t>20/12/2018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1C10F-FDE4-4BE0-83FC-10C8720341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7369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C20A6-C153-46E6-B877-FCA84FF54A47}" type="datetimeFigureOut">
              <a:rPr lang="it-IT" smtClean="0"/>
              <a:t>20/12/2018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1C10F-FDE4-4BE0-83FC-10C8720341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2921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C20A6-C153-46E6-B877-FCA84FF54A47}" type="datetimeFigureOut">
              <a:rPr lang="it-IT" smtClean="0"/>
              <a:t>20/12/2018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1C10F-FDE4-4BE0-83FC-10C8720341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2521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C20A6-C153-46E6-B877-FCA84FF54A47}" type="datetimeFigureOut">
              <a:rPr lang="it-IT" smtClean="0"/>
              <a:t>20/12/2018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1C10F-FDE4-4BE0-83FC-10C8720341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7916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C20A6-C153-46E6-B877-FCA84FF54A47}" type="datetimeFigureOut">
              <a:rPr lang="it-IT" smtClean="0"/>
              <a:t>20/12/2018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1C10F-FDE4-4BE0-83FC-10C8720341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8351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C20A6-C153-46E6-B877-FCA84FF54A47}" type="datetimeFigureOut">
              <a:rPr lang="it-IT" smtClean="0"/>
              <a:t>20/12/2018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1C10F-FDE4-4BE0-83FC-10C8720341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9055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D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70"/>
          <a:stretch/>
        </p:blipFill>
        <p:spPr>
          <a:xfrm>
            <a:off x="0" y="0"/>
            <a:ext cx="12192000" cy="1744394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" r="11370"/>
          <a:stretch/>
        </p:blipFill>
        <p:spPr>
          <a:xfrm>
            <a:off x="5458265" y="1693980"/>
            <a:ext cx="6485206" cy="499449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98" y="3336640"/>
            <a:ext cx="4860068" cy="3155839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85847" y="1891802"/>
            <a:ext cx="4786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latin typeface="Arial Black" panose="020B0A04020102020204" pitchFamily="34" charset="0"/>
              </a:rPr>
              <a:t>603 GIORNI </a:t>
            </a:r>
          </a:p>
          <a:p>
            <a:r>
              <a:rPr lang="it-IT" sz="2800" b="1" dirty="0" smtClean="0">
                <a:latin typeface="Arial Black" panose="020B0A04020102020204" pitchFamily="34" charset="0"/>
              </a:rPr>
              <a:t>IN CANTIERE FRIULI</a:t>
            </a:r>
            <a:endParaRPr lang="it-IT" sz="28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78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D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70"/>
          <a:stretch/>
        </p:blipFill>
        <p:spPr>
          <a:xfrm>
            <a:off x="0" y="0"/>
            <a:ext cx="12192000" cy="1744394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373488" y="1740670"/>
            <a:ext cx="574397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u="sng" dirty="0">
                <a:latin typeface="Arial" panose="020B0604020202020204" pitchFamily="34" charset="0"/>
                <a:cs typeface="Arial" panose="020B0604020202020204" pitchFamily="34" charset="0"/>
              </a:rPr>
              <a:t>Progetti in Partnership </a:t>
            </a:r>
            <a:r>
              <a:rPr lang="it-IT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in corso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Comune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Udine</a:t>
            </a: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Nel maggio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scorso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occasione dell’evento “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Universitudine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” è stata presentata la possibilità di far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maturare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la città di Udine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facendola diventare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una città universitaria d’eccellenza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Questo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autunno sono iniziati gli incontri con il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Sindaco Fontanini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per la stesura di un accordo di collaborazione tra Università di Udine e Comune che preveda l’attivazione di una serie di misure e iniziative utili a poter considerare Udine “città universitaria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” a tutti gli effetti.</a:t>
            </a:r>
          </a:p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successivo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sarà l’inserimento di Udine all’interno di un network internazionale di città universitarie di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eccellenza (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Unitown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41" t="27230" r="17654" b="-847"/>
          <a:stretch/>
        </p:blipFill>
        <p:spPr>
          <a:xfrm>
            <a:off x="6413299" y="2385351"/>
            <a:ext cx="5602309" cy="351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81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D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70"/>
          <a:stretch/>
        </p:blipFill>
        <p:spPr>
          <a:xfrm>
            <a:off x="0" y="0"/>
            <a:ext cx="12192000" cy="1744394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4210884"/>
            <a:ext cx="121920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40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LE </a:t>
            </a:r>
            <a:r>
              <a:rPr lang="it-IT" sz="4000" dirty="0">
                <a:solidFill>
                  <a:prstClr val="black"/>
                </a:solidFill>
                <a:latin typeface="Arial Black" panose="020B0A04020102020204" pitchFamily="34" charset="0"/>
              </a:rPr>
              <a:t>″</a:t>
            </a:r>
            <a:r>
              <a:rPr lang="it-IT" sz="40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PIETRE ANGOLARI″ - I</a:t>
            </a:r>
            <a:r>
              <a:rPr lang="it-IT" sz="4000" i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 ″CJANTONÂI″</a:t>
            </a:r>
            <a:endParaRPr lang="it-IT" sz="4000" i="1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493514" y="2920250"/>
            <a:ext cx="96938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IL LAVORO DELLE OFFICINE</a:t>
            </a:r>
            <a:endParaRPr lang="it-IT" sz="4800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84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D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70"/>
          <a:stretch/>
        </p:blipFill>
        <p:spPr>
          <a:xfrm>
            <a:off x="0" y="0"/>
            <a:ext cx="12192000" cy="1744394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4" t="3781" r="6257" b="61393"/>
          <a:stretch/>
        </p:blipFill>
        <p:spPr>
          <a:xfrm>
            <a:off x="1862963" y="1894520"/>
            <a:ext cx="8466074" cy="47792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0403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19316" y="2177144"/>
            <a:ext cx="521062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FECONDITÀ </a:t>
            </a:r>
          </a:p>
          <a:p>
            <a:endParaRPr lang="it-IT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40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SPOPOLAMENTO </a:t>
            </a:r>
          </a:p>
          <a:p>
            <a:endParaRPr lang="it-IT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40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MIGRATORIETÀ</a:t>
            </a:r>
            <a:endParaRPr lang="it-IT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19316" y="754743"/>
            <a:ext cx="109437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28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OFFICINA </a:t>
            </a:r>
            <a:r>
              <a:rPr lang="it-IT" sz="2800" dirty="0">
                <a:solidFill>
                  <a:prstClr val="white"/>
                </a:solidFill>
                <a:latin typeface="Arial Black" panose="020B0A04020102020204" pitchFamily="34" charset="0"/>
              </a:rPr>
              <a:t>DEMOGRAFIA E TERRITORIO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6299200" y="2177144"/>
            <a:ext cx="5892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solidFill>
                  <a:schemeClr val="bg1"/>
                </a:solidFill>
                <a:latin typeface="Arial Black" panose="020B0A04020102020204" pitchFamily="34" charset="0"/>
              </a:rPr>
              <a:t>CAPITALE </a:t>
            </a:r>
            <a:r>
              <a:rPr lang="it-IT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UMANO</a:t>
            </a:r>
          </a:p>
          <a:p>
            <a:endParaRPr lang="it-IT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it-IT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FAMIGLIA</a:t>
            </a:r>
          </a:p>
          <a:p>
            <a:endParaRPr lang="it-IT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it-IT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INVECCHIAMENTO</a:t>
            </a:r>
          </a:p>
          <a:p>
            <a:endParaRPr lang="it-IT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it-IT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79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19316" y="2058611"/>
            <a:ext cx="5210627" cy="448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solidFill>
                  <a:prstClr val="white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EMIGRAZIONI POST-CRISI</a:t>
            </a:r>
          </a:p>
          <a:p>
            <a:endParaRPr lang="it-IT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4000" dirty="0">
                <a:solidFill>
                  <a:prstClr val="white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POCHI LAUREATI</a:t>
            </a:r>
          </a:p>
          <a:p>
            <a:endParaRPr lang="it-IT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it-IT" sz="4000" dirty="0">
                <a:solidFill>
                  <a:prstClr val="white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CIRCOLAZIONE DI CERVELLI</a:t>
            </a:r>
          </a:p>
        </p:txBody>
      </p:sp>
      <p:sp>
        <p:nvSpPr>
          <p:cNvPr id="2" name="Rettangolo 1"/>
          <p:cNvSpPr/>
          <p:nvPr/>
        </p:nvSpPr>
        <p:spPr>
          <a:xfrm>
            <a:off x="319316" y="754743"/>
            <a:ext cx="109437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28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OFFICINA </a:t>
            </a:r>
            <a:r>
              <a:rPr lang="it-IT" sz="2800" dirty="0">
                <a:solidFill>
                  <a:prstClr val="white"/>
                </a:solidFill>
                <a:latin typeface="Arial Black" panose="020B0A04020102020204" pitchFamily="34" charset="0"/>
              </a:rPr>
              <a:t>DEMOGRAFIA E TERRITORIO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6299200" y="2177144"/>
            <a:ext cx="58928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it-IT" sz="4000" dirty="0">
                <a:solidFill>
                  <a:prstClr val="white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FUGA DI CERVELLI</a:t>
            </a:r>
          </a:p>
          <a:p>
            <a:endParaRPr lang="it-IT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>
              <a:lnSpc>
                <a:spcPct val="107000"/>
              </a:lnSpc>
            </a:pPr>
            <a:r>
              <a:rPr lang="it-IT" sz="4000" dirty="0">
                <a:solidFill>
                  <a:prstClr val="white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INTENZIONE ALL’ESPATRIO</a:t>
            </a:r>
          </a:p>
          <a:p>
            <a:endParaRPr lang="it-IT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>
              <a:lnSpc>
                <a:spcPct val="107000"/>
              </a:lnSpc>
            </a:pPr>
            <a:r>
              <a:rPr lang="it-IT" sz="4000" dirty="0">
                <a:solidFill>
                  <a:prstClr val="white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NUOVI </a:t>
            </a:r>
            <a:r>
              <a:rPr lang="it-IT" sz="4000" dirty="0" smtClean="0">
                <a:solidFill>
                  <a:prstClr val="white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INVESTIMENTI</a:t>
            </a:r>
            <a:endParaRPr lang="it-IT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10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19315" y="2177144"/>
            <a:ext cx="6226627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4000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IMPRENDITORIALITÀ E SVILUPPO</a:t>
            </a:r>
          </a:p>
          <a:p>
            <a:endParaRPr lang="it-IT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4000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INNOVAZIONE TRA MANIFATTURA, RICERCA E CULTURA</a:t>
            </a:r>
          </a:p>
        </p:txBody>
      </p:sp>
      <p:sp>
        <p:nvSpPr>
          <p:cNvPr id="2" name="Rettangolo 1"/>
          <p:cNvSpPr/>
          <p:nvPr/>
        </p:nvSpPr>
        <p:spPr>
          <a:xfrm>
            <a:off x="319316" y="551543"/>
            <a:ext cx="118726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2800" dirty="0">
                <a:solidFill>
                  <a:prstClr val="white"/>
                </a:solidFill>
                <a:latin typeface="Arial Black" panose="020B0A04020102020204" pitchFamily="34" charset="0"/>
              </a:rPr>
              <a:t>OFFICINA </a:t>
            </a:r>
            <a:r>
              <a:rPr lang="it-IT" sz="28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NUOVI FATTORI PRODUTTIVI E NUOVA IMPRENDITORIALITA’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7126515" y="2177144"/>
            <a:ext cx="4818743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lnSpc>
                <a:spcPct val="107000"/>
              </a:lnSpc>
              <a:spcAft>
                <a:spcPts val="0"/>
              </a:spcAft>
              <a:defRPr sz="400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TERRITORIO E HERITAGE</a:t>
            </a:r>
          </a:p>
          <a:p>
            <a:endParaRPr lang="it-IT" dirty="0"/>
          </a:p>
          <a:p>
            <a:r>
              <a:rPr lang="it-IT" dirty="0"/>
              <a:t>CAMBIAMENTO E CREATIVITÀ</a:t>
            </a:r>
          </a:p>
        </p:txBody>
      </p:sp>
    </p:spTree>
    <p:extLst>
      <p:ext uri="{BB962C8B-B14F-4D97-AF65-F5344CB8AC3E}">
        <p14:creationId xmlns:p14="http://schemas.microsoft.com/office/powerpoint/2010/main" val="288229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728338" y="1147334"/>
            <a:ext cx="5210627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4000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CAPITALE </a:t>
            </a:r>
            <a:r>
              <a:rPr lang="it-IT" sz="4000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TERRITORIALE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it-IT" sz="4000" dirty="0" smtClean="0">
              <a:solidFill>
                <a:schemeClr val="bg1"/>
              </a:solidFill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4000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MODELLO </a:t>
            </a:r>
            <a:r>
              <a:rPr lang="it-IT" sz="4000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FRIULI </a:t>
            </a:r>
          </a:p>
          <a:p>
            <a:endParaRPr lang="it-IT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4000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GRANDE SPINTA </a:t>
            </a:r>
          </a:p>
        </p:txBody>
      </p:sp>
      <p:sp>
        <p:nvSpPr>
          <p:cNvPr id="2" name="Rettangolo 1"/>
          <p:cNvSpPr/>
          <p:nvPr/>
        </p:nvSpPr>
        <p:spPr>
          <a:xfrm>
            <a:off x="276982" y="166914"/>
            <a:ext cx="109437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2800" dirty="0">
                <a:solidFill>
                  <a:prstClr val="white"/>
                </a:solidFill>
                <a:latin typeface="Arial Black" panose="020B0A04020102020204" pitchFamily="34" charset="0"/>
              </a:rPr>
              <a:t>OFFICINA RIGENERARE </a:t>
            </a:r>
            <a:r>
              <a:rPr lang="it-IT" sz="28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IL CAPITALE TERRITORIALE</a:t>
            </a:r>
            <a:endParaRPr lang="it-IT" sz="2800" i="1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89170" y="1147334"/>
            <a:ext cx="5856029" cy="5361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lnSpc>
                <a:spcPct val="107000"/>
              </a:lnSpc>
              <a:spcAft>
                <a:spcPts val="0"/>
              </a:spcAft>
              <a:defRPr sz="400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TERRITORIO </a:t>
            </a:r>
            <a:r>
              <a:rPr lang="it-IT" dirty="0"/>
              <a:t>SICURO </a:t>
            </a:r>
          </a:p>
          <a:p>
            <a:endParaRPr lang="it-IT" dirty="0"/>
          </a:p>
          <a:p>
            <a:r>
              <a:rPr lang="it-IT" dirty="0"/>
              <a:t>COSTRUZIONI, AMBIENTE E </a:t>
            </a:r>
            <a:endParaRPr lang="it-IT" dirty="0" smtClean="0"/>
          </a:p>
          <a:p>
            <a:r>
              <a:rPr lang="it-IT" dirty="0" smtClean="0"/>
              <a:t>TERRITORIO </a:t>
            </a:r>
            <a:endParaRPr lang="it-IT" dirty="0"/>
          </a:p>
          <a:p>
            <a:endParaRPr lang="it-IT" dirty="0"/>
          </a:p>
          <a:p>
            <a:r>
              <a:rPr lang="it-IT" dirty="0" smtClean="0"/>
              <a:t>SFIDA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5312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19316" y="2177144"/>
            <a:ext cx="5210627" cy="387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RIGENERAZIONE</a:t>
            </a:r>
          </a:p>
          <a:p>
            <a:endParaRPr lang="it-IT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40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SOSTENIBILITÀ</a:t>
            </a:r>
          </a:p>
          <a:p>
            <a:endParaRPr lang="it-IT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4000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SERVIZI ECOSISTEMICI</a:t>
            </a:r>
          </a:p>
        </p:txBody>
      </p:sp>
      <p:sp>
        <p:nvSpPr>
          <p:cNvPr id="2" name="Rettangolo 1"/>
          <p:cNvSpPr/>
          <p:nvPr/>
        </p:nvSpPr>
        <p:spPr>
          <a:xfrm>
            <a:off x="319316" y="595086"/>
            <a:ext cx="109437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2800" dirty="0">
                <a:solidFill>
                  <a:prstClr val="white"/>
                </a:solidFill>
                <a:latin typeface="Arial Black" panose="020B0A04020102020204" pitchFamily="34" charset="0"/>
              </a:rPr>
              <a:t>OFFICINA RIGENERARE LA CITTÀ E IL </a:t>
            </a:r>
            <a:r>
              <a:rPr lang="it-IT" sz="28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TERRITORIO</a:t>
            </a:r>
          </a:p>
          <a:p>
            <a:pPr lvl="0"/>
            <a:r>
              <a:rPr lang="it-IT" sz="2800" i="1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BOSCOREGIONE</a:t>
            </a:r>
            <a:endParaRPr lang="it-IT" sz="2800" i="1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299200" y="2177144"/>
            <a:ext cx="5892800" cy="448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4000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SICUREZZA</a:t>
            </a:r>
          </a:p>
          <a:p>
            <a:endParaRPr lang="it-IT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4000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VALORIZZAZIONE</a:t>
            </a:r>
          </a:p>
          <a:p>
            <a:endParaRPr lang="it-IT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it-IT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NARRAZIONE</a:t>
            </a:r>
          </a:p>
          <a:p>
            <a:endParaRPr lang="it-IT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it-IT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9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19316" y="2177144"/>
            <a:ext cx="5210627" cy="3401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4000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RIUNIRE</a:t>
            </a:r>
          </a:p>
          <a:p>
            <a:endParaRPr lang="it-IT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RISCOPRIRE</a:t>
            </a:r>
          </a:p>
          <a:p>
            <a:endParaRPr lang="it-IT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4000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RICONFIGURARE</a:t>
            </a:r>
          </a:p>
        </p:txBody>
      </p:sp>
      <p:sp>
        <p:nvSpPr>
          <p:cNvPr id="2" name="Rettangolo 1"/>
          <p:cNvSpPr/>
          <p:nvPr/>
        </p:nvSpPr>
        <p:spPr>
          <a:xfrm>
            <a:off x="319316" y="624114"/>
            <a:ext cx="109437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2800" dirty="0">
                <a:solidFill>
                  <a:prstClr val="white"/>
                </a:solidFill>
                <a:latin typeface="Arial Black" panose="020B0A04020102020204" pitchFamily="34" charset="0"/>
              </a:rPr>
              <a:t>OFFICINA RIGENERARE LA CITTÀ E IL </a:t>
            </a:r>
            <a:r>
              <a:rPr lang="it-IT" sz="28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TERRITORIO</a:t>
            </a:r>
          </a:p>
          <a:p>
            <a:pPr lvl="0"/>
            <a:r>
              <a:rPr lang="it-IT" sz="2800" i="1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LA CITTA’ INCLUSIVA</a:t>
            </a:r>
            <a:endParaRPr lang="it-IT" sz="2800" i="1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299200" y="2177144"/>
            <a:ext cx="5892800" cy="3356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lnSpc>
                <a:spcPct val="107000"/>
              </a:lnSpc>
              <a:spcAft>
                <a:spcPts val="0"/>
              </a:spcAft>
              <a:defRPr sz="400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RINNOVARE</a:t>
            </a:r>
          </a:p>
          <a:p>
            <a:endParaRPr lang="it-IT" dirty="0"/>
          </a:p>
          <a:p>
            <a:r>
              <a:rPr lang="it-IT" dirty="0"/>
              <a:t>RIABITARE</a:t>
            </a:r>
          </a:p>
          <a:p>
            <a:endParaRPr lang="it-IT" dirty="0"/>
          </a:p>
          <a:p>
            <a:r>
              <a:rPr lang="it-IT" dirty="0"/>
              <a:t>RIQUALIFICARE</a:t>
            </a:r>
          </a:p>
        </p:txBody>
      </p:sp>
    </p:spTree>
    <p:extLst>
      <p:ext uri="{BB962C8B-B14F-4D97-AF65-F5344CB8AC3E}">
        <p14:creationId xmlns:p14="http://schemas.microsoft.com/office/powerpoint/2010/main" val="192161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02381" y="1914677"/>
            <a:ext cx="6226627" cy="444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PROGETTO TERRITORIALE</a:t>
            </a:r>
            <a:r>
              <a:rPr lang="it-IT" sz="4000" dirty="0" smtClean="0"/>
              <a:t>RRITORI</a:t>
            </a:r>
            <a:endParaRPr lang="it-IT" sz="4000" dirty="0"/>
          </a:p>
          <a:p>
            <a:endParaRPr lang="it-IT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40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SMART </a:t>
            </a:r>
            <a:r>
              <a:rPr lang="it-IT" sz="40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LAND E SMART CITY</a:t>
            </a:r>
          </a:p>
          <a:p>
            <a:endParaRPr lang="it-IT" sz="4000" dirty="0">
              <a:solidFill>
                <a:prstClr val="white"/>
              </a:solidFill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it-IT" sz="40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BIG DATA</a:t>
            </a:r>
          </a:p>
        </p:txBody>
      </p:sp>
      <p:sp>
        <p:nvSpPr>
          <p:cNvPr id="2" name="Rettangolo 1"/>
          <p:cNvSpPr/>
          <p:nvPr/>
        </p:nvSpPr>
        <p:spPr>
          <a:xfrm>
            <a:off x="0" y="551543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2800" dirty="0">
                <a:solidFill>
                  <a:prstClr val="white"/>
                </a:solidFill>
                <a:latin typeface="Arial Black" panose="020B0A04020102020204" pitchFamily="34" charset="0"/>
              </a:rPr>
              <a:t>OFFICINA </a:t>
            </a:r>
            <a:r>
              <a:rPr lang="it-IT" sz="28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SISTEMI INFORMATIVI E DATI PER IL TERRITORIO</a:t>
            </a:r>
            <a:endParaRPr lang="it-IT" sz="2800" dirty="0" smtClean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025848" y="1846944"/>
            <a:ext cx="6056085" cy="470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lnSpc>
                <a:spcPct val="107000"/>
              </a:lnSpc>
              <a:spcAft>
                <a:spcPts val="0"/>
              </a:spcAft>
              <a:defRPr sz="400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>
                <a:ea typeface="+mn-ea"/>
              </a:rPr>
              <a:t>DECISION SUPPORT SYSTEM</a:t>
            </a:r>
          </a:p>
          <a:p>
            <a:pPr>
              <a:lnSpc>
                <a:spcPct val="100000"/>
              </a:lnSpc>
            </a:pPr>
            <a:endParaRPr lang="it-IT" dirty="0">
              <a:ea typeface="+mn-ea"/>
            </a:endParaRPr>
          </a:p>
          <a:p>
            <a:r>
              <a:rPr lang="it-IT" dirty="0">
                <a:ea typeface="+mn-ea"/>
              </a:rPr>
              <a:t>BALANCED SCORECARD</a:t>
            </a:r>
          </a:p>
          <a:p>
            <a:pPr>
              <a:lnSpc>
                <a:spcPct val="100000"/>
              </a:lnSpc>
            </a:pPr>
            <a:endParaRPr lang="it-IT" dirty="0">
              <a:ea typeface="+mn-ea"/>
            </a:endParaRPr>
          </a:p>
          <a:p>
            <a:r>
              <a:rPr lang="it-IT" dirty="0">
                <a:ea typeface="+mn-ea"/>
              </a:rPr>
              <a:t>DASHBOARD</a:t>
            </a:r>
          </a:p>
        </p:txBody>
      </p:sp>
    </p:spTree>
    <p:extLst>
      <p:ext uri="{BB962C8B-B14F-4D97-AF65-F5344CB8AC3E}">
        <p14:creationId xmlns:p14="http://schemas.microsoft.com/office/powerpoint/2010/main" val="19722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D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0" t="10746" r="6368" b="12836"/>
          <a:stretch/>
        </p:blipFill>
        <p:spPr>
          <a:xfrm>
            <a:off x="1050877" y="0"/>
            <a:ext cx="1050131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07647" y="1965477"/>
            <a:ext cx="6445553" cy="2640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it-IT" sz="4000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SALUTE E COMUNITÀ</a:t>
            </a:r>
          </a:p>
          <a:p>
            <a:endParaRPr lang="it-IT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4000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RETI DI PROSSIMITÀ</a:t>
            </a:r>
          </a:p>
          <a:p>
            <a:endParaRPr lang="it-IT" sz="4000" dirty="0">
              <a:solidFill>
                <a:prstClr val="white"/>
              </a:solidFill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0" y="551543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2800" dirty="0">
                <a:solidFill>
                  <a:prstClr val="white"/>
                </a:solidFill>
                <a:latin typeface="Arial Black" panose="020B0A04020102020204" pitchFamily="34" charset="0"/>
              </a:rPr>
              <a:t>OFFICINA </a:t>
            </a:r>
            <a:r>
              <a:rPr lang="it-IT" sz="28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PERSONE, COMUNITA’ E SERVIZI SOCIOSANITARI</a:t>
            </a:r>
            <a:endParaRPr lang="it-IT" sz="2800" dirty="0" smtClean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864049" y="1965477"/>
            <a:ext cx="5387219" cy="2640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lnSpc>
                <a:spcPct val="107000"/>
              </a:lnSpc>
              <a:spcAft>
                <a:spcPts val="0"/>
              </a:spcAft>
              <a:defRPr sz="400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it-IT" dirty="0"/>
              <a:t>BUONE PRATICHE</a:t>
            </a:r>
          </a:p>
          <a:p>
            <a:pPr>
              <a:lnSpc>
                <a:spcPct val="100000"/>
              </a:lnSpc>
            </a:pPr>
            <a:endParaRPr lang="it-IT" dirty="0">
              <a:ea typeface="+mn-ea"/>
            </a:endParaRPr>
          </a:p>
          <a:p>
            <a:r>
              <a:rPr lang="it-IT" dirty="0"/>
              <a:t>ORIENTA SALUTE</a:t>
            </a:r>
          </a:p>
          <a:p>
            <a:endParaRPr lang="it-IT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5027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19315" y="2177144"/>
            <a:ext cx="6226627" cy="3445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4000" b="1" dirty="0">
                <a:solidFill>
                  <a:prstClr val="white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IDENTITÀ</a:t>
            </a:r>
          </a:p>
          <a:p>
            <a:endParaRPr lang="it-IT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it-IT" sz="4000" dirty="0" smtClean="0">
                <a:solidFill>
                  <a:prstClr val="white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GOVERNANCE</a:t>
            </a:r>
          </a:p>
          <a:p>
            <a:pPr>
              <a:lnSpc>
                <a:spcPct val="107000"/>
              </a:lnSpc>
            </a:pPr>
            <a:endParaRPr lang="it-IT" sz="4000" dirty="0">
              <a:solidFill>
                <a:prstClr val="white"/>
              </a:solidFill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it-IT" sz="4000" dirty="0" smtClean="0">
                <a:solidFill>
                  <a:prstClr val="white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ADEGUATEZZA</a:t>
            </a:r>
            <a:endParaRPr lang="it-IT" sz="4000" dirty="0">
              <a:solidFill>
                <a:prstClr val="white"/>
              </a:solidFill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19316" y="551543"/>
            <a:ext cx="118726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2800" dirty="0">
                <a:solidFill>
                  <a:prstClr val="white"/>
                </a:solidFill>
                <a:latin typeface="Arial Black" panose="020B0A04020102020204" pitchFamily="34" charset="0"/>
              </a:rPr>
              <a:t>OFFICINA </a:t>
            </a:r>
            <a:r>
              <a:rPr lang="it-IT" sz="28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AUTONOMIA E ISTITUZIONI</a:t>
            </a:r>
            <a:endParaRPr lang="it-IT" sz="2800" dirty="0" smtClean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7126515" y="2177144"/>
            <a:ext cx="4818743" cy="222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lnSpc>
                <a:spcPct val="107000"/>
              </a:lnSpc>
              <a:spcAft>
                <a:spcPts val="0"/>
              </a:spcAft>
              <a:defRPr sz="400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it-IT" b="1" dirty="0">
                <a:solidFill>
                  <a:prstClr val="white"/>
                </a:solidFill>
                <a:ea typeface="Times New Roman" panose="02020603050405020304" pitchFamily="18" charset="0"/>
              </a:rPr>
              <a:t>RETE</a:t>
            </a:r>
          </a:p>
          <a:p>
            <a:endParaRPr lang="it-IT" dirty="0"/>
          </a:p>
          <a:p>
            <a:r>
              <a:rPr lang="it-IT" dirty="0">
                <a:solidFill>
                  <a:prstClr val="white"/>
                </a:solidFill>
              </a:rPr>
              <a:t>ENTE-SISTEMA</a:t>
            </a:r>
            <a:endParaRPr lang="it-IT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55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D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70"/>
          <a:stretch/>
        </p:blipFill>
        <p:spPr>
          <a:xfrm>
            <a:off x="0" y="0"/>
            <a:ext cx="12192000" cy="1744394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0" y="3345218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I ″MATTONI″ - I ″</a:t>
            </a:r>
            <a:r>
              <a:rPr lang="it-IT" sz="4800" i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MADONS</a:t>
            </a:r>
            <a:r>
              <a:rPr lang="it-IT" sz="48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″</a:t>
            </a:r>
            <a:endParaRPr lang="it-IT" sz="4800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897039" y="4176215"/>
            <a:ext cx="58452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sz="3200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r>
              <a:rPr lang="it-IT" sz="3200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QUADERNI DI CANTIERE </a:t>
            </a:r>
            <a:endParaRPr lang="it-IT" sz="3200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964274" y="5413671"/>
            <a:ext cx="3332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LIBRI MASTRI</a:t>
            </a:r>
            <a:endParaRPr lang="it-IT" sz="3200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0" y="2465296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IL LAVORO DELLE OFFICINE</a:t>
            </a:r>
            <a:endParaRPr lang="it-IT" sz="4800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40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D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70"/>
          <a:stretch/>
        </p:blipFill>
        <p:spPr>
          <a:xfrm>
            <a:off x="0" y="0"/>
            <a:ext cx="12192000" cy="1744394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378317" y="2058697"/>
            <a:ext cx="11813683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latin typeface="Arial Black" panose="020B0A04020102020204" pitchFamily="34" charset="0"/>
              </a:rPr>
              <a:t>″</a:t>
            </a:r>
            <a:r>
              <a:rPr lang="it-IT" sz="3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QUADERNI DI </a:t>
            </a:r>
            <a:r>
              <a:rPr lang="it-IT" sz="3200" dirty="0">
                <a:solidFill>
                  <a:srgbClr val="C00000"/>
                </a:solidFill>
                <a:latin typeface="Arial Black" panose="020B0A04020102020204" pitchFamily="34" charset="0"/>
              </a:rPr>
              <a:t>CANTIERE</a:t>
            </a:r>
            <a:r>
              <a:rPr lang="it-IT" sz="3200" dirty="0">
                <a:latin typeface="Arial Black" panose="020B0A04020102020204" pitchFamily="34" charset="0"/>
              </a:rPr>
              <a:t>″ </a:t>
            </a:r>
            <a:r>
              <a:rPr lang="it-IT" sz="3200" dirty="0" smtClean="0">
                <a:latin typeface="Arial Black" panose="020B0A04020102020204" pitchFamily="34" charset="0"/>
              </a:rPr>
              <a:t>E ″</a:t>
            </a:r>
            <a:r>
              <a:rPr lang="it-IT" sz="3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LIBRI MASTRI</a:t>
            </a:r>
            <a:r>
              <a:rPr lang="it-IT" sz="3200" dirty="0" smtClean="0">
                <a:latin typeface="Arial Black" panose="020B0A04020102020204" pitchFamily="34" charset="0"/>
              </a:rPr>
              <a:t>″</a:t>
            </a:r>
          </a:p>
          <a:p>
            <a:r>
              <a:rPr lang="it-IT" sz="3200" dirty="0">
                <a:latin typeface="Arial Black" panose="020B0A04020102020204" pitchFamily="34" charset="0"/>
              </a:rPr>
              <a:t> </a:t>
            </a:r>
            <a:r>
              <a:rPr lang="it-IT" sz="3200" dirty="0" smtClean="0">
                <a:latin typeface="Arial Black" panose="020B0A04020102020204" pitchFamily="34" charset="0"/>
              </a:rPr>
              <a:t> IN PRODUZIONE</a:t>
            </a:r>
          </a:p>
          <a:p>
            <a:endParaRPr lang="it-IT" sz="2000" dirty="0" smtClean="0">
              <a:latin typeface="Arial Black" panose="020B0A04020102020204" pitchFamily="34" charset="0"/>
            </a:endParaRPr>
          </a:p>
          <a:p>
            <a:endParaRPr lang="it-IT" sz="2000" dirty="0" smtClean="0">
              <a:latin typeface="Arial Black" panose="020B0A04020102020204" pitchFamily="34" charset="0"/>
            </a:endParaRPr>
          </a:p>
          <a:p>
            <a:r>
              <a:rPr lang="it-IT" sz="2400" dirty="0" smtClean="0">
                <a:latin typeface="Arial Black" panose="020B0A04020102020204" pitchFamily="34" charset="0"/>
              </a:rPr>
              <a:t>L’UNIVERSITÀ PER IL FRIULI</a:t>
            </a:r>
          </a:p>
          <a:p>
            <a:r>
              <a:rPr lang="it-IT" sz="2400" dirty="0" smtClean="0">
                <a:latin typeface="Arial Black" panose="020B0A04020102020204" pitchFamily="34" charset="0"/>
              </a:rPr>
              <a:t>UN CANTIERE DI IDEE PROGETTI E BUONE PRATICHE</a:t>
            </a:r>
          </a:p>
          <a:p>
            <a:endParaRPr lang="it-IT" sz="2400" dirty="0" smtClean="0">
              <a:latin typeface="Arial Black" panose="020B0A04020102020204" pitchFamily="34" charset="0"/>
            </a:endParaRPr>
          </a:p>
          <a:p>
            <a:r>
              <a:rPr lang="it-IT" sz="2400" dirty="0" smtClean="0">
                <a:latin typeface="Arial Black" panose="020B0A04020102020204" pitchFamily="34" charset="0"/>
              </a:rPr>
              <a:t>OFFICINA DEMOGRAFIA E TERRITORIO</a:t>
            </a:r>
          </a:p>
          <a:p>
            <a:r>
              <a:rPr lang="it-IT" sz="2400" dirty="0" smtClean="0">
                <a:latin typeface="Arial Black" panose="020B0A04020102020204" pitchFamily="34" charset="0"/>
              </a:rPr>
              <a:t>OFFICINA RIGENERARE E RECUPERARE IL CAPITALE TERRITORIALE</a:t>
            </a:r>
          </a:p>
          <a:p>
            <a:r>
              <a:rPr lang="it-IT" sz="2400" dirty="0" smtClean="0">
                <a:latin typeface="Arial Black" panose="020B0A04020102020204" pitchFamily="34" charset="0"/>
              </a:rPr>
              <a:t>OFFICINA AUTONOMIA E ISTITUZIONI</a:t>
            </a:r>
          </a:p>
          <a:p>
            <a:r>
              <a:rPr lang="it-IT" sz="2400" dirty="0" smtClean="0">
                <a:latin typeface="Arial Black" panose="020B0A04020102020204" pitchFamily="34" charset="0"/>
              </a:rPr>
              <a:t>OFFICINA RIGENERARE LA CITTÀ E IL TERRITORIO</a:t>
            </a:r>
          </a:p>
          <a:p>
            <a:endParaRPr lang="it-IT" sz="2000" dirty="0" smtClean="0">
              <a:latin typeface="Arial Black" panose="020B0A04020102020204" pitchFamily="34" charset="0"/>
            </a:endParaRPr>
          </a:p>
          <a:p>
            <a:endParaRPr lang="it-IT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38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D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151" y="170823"/>
            <a:ext cx="8970443" cy="64961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5634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D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70"/>
          <a:stretch/>
        </p:blipFill>
        <p:spPr>
          <a:xfrm>
            <a:off x="0" y="0"/>
            <a:ext cx="12192000" cy="1744394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355094" y="1730375"/>
            <a:ext cx="11836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I PROSSIMI APPUNTAMENTI DI CANTIERE FRIULI</a:t>
            </a:r>
            <a:endParaRPr lang="it-IT" sz="3200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9" name="Connettore diritto 8"/>
          <p:cNvCxnSpPr/>
          <p:nvPr/>
        </p:nvCxnSpPr>
        <p:spPr>
          <a:xfrm flipV="1">
            <a:off x="355094" y="2440399"/>
            <a:ext cx="1282890" cy="1364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/>
          <p:cNvSpPr txBox="1"/>
          <p:nvPr/>
        </p:nvSpPr>
        <p:spPr>
          <a:xfrm>
            <a:off x="-1" y="2579296"/>
            <a:ext cx="1219199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it-IT" sz="2000" dirty="0" smtClean="0">
                <a:latin typeface="Arial Black" panose="020B0A04020102020204" pitchFamily="34" charset="0"/>
              </a:rPr>
              <a:t>Presentazione pubblica piattaforma Orienta Salute - Officina Persone, comunità, servizi sociosanitari</a:t>
            </a:r>
            <a:endParaRPr lang="it-IT" sz="2000" dirty="0"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it-IT" sz="2000" dirty="0" smtClean="0">
                <a:latin typeface="Arial Black" panose="020B0A04020102020204" pitchFamily="34" charset="0"/>
              </a:rPr>
              <a:t>Workshop </a:t>
            </a:r>
            <a:r>
              <a:rPr lang="it-IT" sz="2000" dirty="0" err="1" smtClean="0">
                <a:latin typeface="Arial Black" panose="020B0A04020102020204" pitchFamily="34" charset="0"/>
              </a:rPr>
              <a:t>Boscoregione</a:t>
            </a:r>
            <a:r>
              <a:rPr lang="it-IT" sz="2000" dirty="0" smtClean="0">
                <a:latin typeface="Arial Black" panose="020B0A04020102020204" pitchFamily="34" charset="0"/>
              </a:rPr>
              <a:t> - Officina Rigenerare la città e il territorio</a:t>
            </a:r>
            <a:endParaRPr lang="it-IT" sz="2000" dirty="0"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it-IT" sz="2000" dirty="0" smtClean="0">
                <a:latin typeface="Arial Black" panose="020B0A04020102020204" pitchFamily="34" charset="0"/>
              </a:rPr>
              <a:t>Condivisione pubblica dei primi risultati - Officina Nuovi fattori produttivi e nuova imprenditorialità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it-IT" sz="2000" dirty="0" smtClean="0">
                <a:latin typeface="Arial Black" panose="020B0A04020102020204" pitchFamily="34" charset="0"/>
              </a:rPr>
              <a:t>Incontro pubblico </a:t>
            </a:r>
            <a:r>
              <a:rPr lang="it-IT" sz="2000" dirty="0">
                <a:latin typeface="Arial Black" panose="020B0A04020102020204" pitchFamily="34" charset="0"/>
              </a:rPr>
              <a:t>″Giovani e Famiglia</a:t>
            </a:r>
            <a:r>
              <a:rPr lang="it-IT" sz="2000" dirty="0" smtClean="0">
                <a:latin typeface="Arial Black" panose="020B0A04020102020204" pitchFamily="34" charset="0"/>
              </a:rPr>
              <a:t>″ - Officina Demografia e territorio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it-IT" sz="2000" dirty="0" smtClean="0">
                <a:latin typeface="Arial Black" panose="020B0A04020102020204" pitchFamily="34" charset="0"/>
              </a:rPr>
              <a:t>Seminario </a:t>
            </a:r>
            <a:r>
              <a:rPr lang="it-IT" sz="2000" dirty="0">
                <a:latin typeface="Arial Black" panose="020B0A04020102020204" pitchFamily="34" charset="0"/>
              </a:rPr>
              <a:t>″Funzioni amministrative e servizi pubblici locali: la sfida dell’adeguatezza</a:t>
            </a:r>
            <a:r>
              <a:rPr lang="it-IT" sz="2000" dirty="0" smtClean="0">
                <a:latin typeface="Arial Black" panose="020B0A04020102020204" pitchFamily="34" charset="0"/>
              </a:rPr>
              <a:t>″ -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it-IT" sz="2000" dirty="0" smtClean="0">
                <a:latin typeface="Arial Black" panose="020B0A04020102020204" pitchFamily="34" charset="0"/>
              </a:rPr>
              <a:t>Seminario </a:t>
            </a:r>
            <a:r>
              <a:rPr lang="it-IT" sz="2000" dirty="0">
                <a:latin typeface="Arial Black" panose="020B0A04020102020204" pitchFamily="34" charset="0"/>
              </a:rPr>
              <a:t>″Verso nuovi paradigmi di governance locale</a:t>
            </a:r>
            <a:r>
              <a:rPr lang="it-IT" sz="2000" dirty="0" smtClean="0">
                <a:latin typeface="Arial Black" panose="020B0A04020102020204" pitchFamily="34" charset="0"/>
              </a:rPr>
              <a:t>″ - </a:t>
            </a:r>
            <a:r>
              <a:rPr lang="it-IT" sz="2000" dirty="0">
                <a:latin typeface="Arial Black" panose="020B0A04020102020204" pitchFamily="34" charset="0"/>
              </a:rPr>
              <a:t>Officina Autonomia e istituzioni</a:t>
            </a:r>
            <a:endParaRPr lang="it-IT" sz="2000" dirty="0" smtClean="0"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it-IT" sz="2000" dirty="0" smtClean="0">
                <a:latin typeface="Arial Black" panose="020B0A04020102020204" pitchFamily="34" charset="0"/>
              </a:rPr>
              <a:t>Evento pubblico Firma accordo UniUD – Comune di Udine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it-IT" sz="2000" dirty="0" smtClean="0">
                <a:latin typeface="Arial Black" panose="020B0A04020102020204" pitchFamily="34" charset="0"/>
              </a:rPr>
              <a:t>Seminario itinerante ″</a:t>
            </a:r>
            <a:r>
              <a:rPr lang="it-IT" sz="2000" dirty="0">
                <a:latin typeface="Arial Black" panose="020B0A04020102020204" pitchFamily="34" charset="0"/>
              </a:rPr>
              <a:t>La città </a:t>
            </a:r>
            <a:r>
              <a:rPr lang="it-IT" sz="2000" dirty="0" smtClean="0">
                <a:latin typeface="Arial Black" panose="020B0A04020102020204" pitchFamily="34" charset="0"/>
              </a:rPr>
              <a:t>inclusiva″</a:t>
            </a:r>
            <a:endParaRPr lang="it-IT" sz="2000" dirty="0"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it-IT" sz="2000" dirty="0" smtClean="0">
                <a:latin typeface="Arial Black" panose="020B0A04020102020204" pitchFamily="34" charset="0"/>
              </a:rPr>
              <a:t>Convegno pubblico sui risultati Officina Autonomia e Istituzioni</a:t>
            </a:r>
          </a:p>
        </p:txBody>
      </p:sp>
    </p:spTree>
    <p:extLst>
      <p:ext uri="{BB962C8B-B14F-4D97-AF65-F5344CB8AC3E}">
        <p14:creationId xmlns:p14="http://schemas.microsoft.com/office/powerpoint/2010/main" val="246406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D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70"/>
          <a:stretch/>
        </p:blipFill>
        <p:spPr>
          <a:xfrm>
            <a:off x="0" y="0"/>
            <a:ext cx="12192000" cy="1744394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360750" y="1978554"/>
            <a:ext cx="90980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LE OFFICINE DEL FUTURO</a:t>
            </a:r>
            <a:endParaRPr lang="it-IT" sz="4800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3" name="Connettore diritto 2"/>
          <p:cNvCxnSpPr/>
          <p:nvPr/>
        </p:nvCxnSpPr>
        <p:spPr>
          <a:xfrm flipV="1">
            <a:off x="464024" y="2918733"/>
            <a:ext cx="1282890" cy="1364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360750" y="3548418"/>
            <a:ext cx="803893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it-IT" sz="3200" dirty="0">
                <a:solidFill>
                  <a:srgbClr val="FF0000"/>
                </a:solidFill>
                <a:latin typeface="Arial Black" panose="020B0A04020102020204" pitchFamily="34" charset="0"/>
              </a:rPr>
              <a:t>OFFICINA </a:t>
            </a:r>
            <a:r>
              <a:rPr lang="it-IT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MONTAGNA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it-IT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it-IT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OFFICINA BASILIANO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it-IT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it-IT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OFFICINA IL FRIULI CHE VORREI</a:t>
            </a:r>
            <a:endParaRPr lang="it-IT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27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D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70"/>
          <a:stretch/>
        </p:blipFill>
        <p:spPr>
          <a:xfrm>
            <a:off x="0" y="0"/>
            <a:ext cx="12192000" cy="1744394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/>
          <a:srcRect t="13674"/>
          <a:stretch/>
        </p:blipFill>
        <p:spPr>
          <a:xfrm>
            <a:off x="1523603" y="1553029"/>
            <a:ext cx="9144793" cy="5304971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-1" y="4765295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i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GRAZIE PER L’ATTENZIONE</a:t>
            </a:r>
            <a:endParaRPr lang="it-IT" sz="4800" i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56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8" t="27023" r="53473" b="4528"/>
          <a:stretch/>
        </p:blipFill>
        <p:spPr>
          <a:xfrm>
            <a:off x="325658" y="1631721"/>
            <a:ext cx="4492002" cy="522628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6439437" y="351691"/>
            <a:ext cx="26997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latin typeface="Arial Black" panose="020B0A04020102020204" pitchFamily="34" charset="0"/>
              </a:rPr>
              <a:t>LE RISORSE </a:t>
            </a:r>
          </a:p>
          <a:p>
            <a:r>
              <a:rPr lang="it-IT" sz="2800" dirty="0" smtClean="0">
                <a:latin typeface="Arial Black" panose="020B0A04020102020204" pitchFamily="34" charset="0"/>
              </a:rPr>
              <a:t>UTILIZZATE </a:t>
            </a:r>
            <a:endParaRPr lang="it-IT" sz="2800" dirty="0">
              <a:latin typeface="Arial Black" panose="020B0A04020102020204" pitchFamily="34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 flipV="1">
            <a:off x="6555346" y="1429555"/>
            <a:ext cx="399246" cy="50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6439436" y="1944710"/>
            <a:ext cx="54348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Fondi utilizzati 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ad oggi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nel 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progetto: </a:t>
            </a:r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173.000 Euro</a:t>
            </a:r>
          </a:p>
          <a:p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cui 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spese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per Ricerca – 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110.000</a:t>
            </a:r>
          </a:p>
          <a:p>
            <a:endParaRPr lang="it-IT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Fondi ancora a disposizione: </a:t>
            </a:r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427.000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Euro </a:t>
            </a:r>
            <a:endParaRPr lang="it-IT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91288" y="351691"/>
            <a:ext cx="34788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latin typeface="Arial Black" panose="020B0A04020102020204" pitchFamily="34" charset="0"/>
              </a:rPr>
              <a:t>LE RISORSE </a:t>
            </a:r>
          </a:p>
          <a:p>
            <a:r>
              <a:rPr lang="it-IT" sz="2800" dirty="0" smtClean="0">
                <a:latin typeface="Arial Black" panose="020B0A04020102020204" pitchFamily="34" charset="0"/>
              </a:rPr>
              <a:t>A DISPOSIZIONE</a:t>
            </a:r>
            <a:endParaRPr lang="it-IT" sz="2800" dirty="0">
              <a:latin typeface="Arial Black" panose="020B0A04020102020204" pitchFamily="34" charset="0"/>
            </a:endParaRPr>
          </a:p>
        </p:txBody>
      </p:sp>
      <p:cxnSp>
        <p:nvCxnSpPr>
          <p:cNvPr id="7" name="Connettore 1 4"/>
          <p:cNvCxnSpPr/>
          <p:nvPr/>
        </p:nvCxnSpPr>
        <p:spPr>
          <a:xfrm flipV="1">
            <a:off x="586822" y="1457751"/>
            <a:ext cx="399246" cy="50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73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434704" y="2764691"/>
            <a:ext cx="7929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dirty="0" smtClean="0">
                <a:latin typeface="Arial Black" panose="020B0A04020102020204" pitchFamily="34" charset="0"/>
              </a:rPr>
              <a:t>COSA ABBIAMO FATTO</a:t>
            </a:r>
            <a:endParaRPr lang="it-IT" sz="4800" dirty="0">
              <a:latin typeface="Arial Black" panose="020B0A0402010202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70"/>
          <a:stretch/>
        </p:blipFill>
        <p:spPr>
          <a:xfrm>
            <a:off x="0" y="0"/>
            <a:ext cx="12192000" cy="174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6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D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70"/>
          <a:stretch/>
        </p:blipFill>
        <p:spPr>
          <a:xfrm>
            <a:off x="0" y="0"/>
            <a:ext cx="12192000" cy="1744394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354842" y="1964353"/>
            <a:ext cx="1183715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Arial Black" panose="020B0A04020102020204" pitchFamily="34" charset="0"/>
              </a:rPr>
              <a:t>INIZIATIVE PUBBLICHE </a:t>
            </a:r>
          </a:p>
          <a:p>
            <a:endParaRPr lang="it-IT" sz="2400" dirty="0" smtClean="0">
              <a:latin typeface="Arial Black" panose="020B0A04020102020204" pitchFamily="34" charset="0"/>
            </a:endParaRPr>
          </a:p>
          <a:p>
            <a:r>
              <a:rPr lang="it-IT" sz="2400" dirty="0" smtClean="0">
                <a:latin typeface="Arial Black" panose="020B0A04020102020204" pitchFamily="34" charset="0"/>
              </a:rPr>
              <a:t>2017 </a:t>
            </a:r>
            <a:r>
              <a:rPr lang="it-IT" sz="2400" dirty="0">
                <a:latin typeface="Arial Black" panose="020B0A04020102020204" pitchFamily="34" charset="0"/>
              </a:rPr>
              <a:t>– 2018: 15</a:t>
            </a:r>
          </a:p>
          <a:p>
            <a:r>
              <a:rPr lang="it-IT" sz="2400" dirty="0" smtClean="0">
                <a:latin typeface="Arial Black" panose="020B0A04020102020204" pitchFamily="34" charset="0"/>
              </a:rPr>
              <a:t>2018 </a:t>
            </a:r>
            <a:r>
              <a:rPr lang="it-IT" sz="2400" dirty="0">
                <a:latin typeface="Arial Black" panose="020B0A04020102020204" pitchFamily="34" charset="0"/>
              </a:rPr>
              <a:t>– 2019: </a:t>
            </a:r>
            <a:r>
              <a:rPr lang="it-IT" sz="2400" dirty="0" smtClean="0">
                <a:latin typeface="Arial Black" panose="020B0A04020102020204" pitchFamily="34" charset="0"/>
              </a:rPr>
              <a:t>7</a:t>
            </a:r>
            <a:endParaRPr lang="it-IT" sz="2400" dirty="0">
              <a:latin typeface="Arial Black" panose="020B0A04020102020204" pitchFamily="34" charset="0"/>
            </a:endParaRPr>
          </a:p>
          <a:p>
            <a:endParaRPr lang="it-IT" sz="2400" dirty="0">
              <a:latin typeface="Arial Black" panose="020B0A04020102020204" pitchFamily="34" charset="0"/>
            </a:endParaRPr>
          </a:p>
          <a:p>
            <a:r>
              <a:rPr lang="it-IT" sz="2400" b="1" dirty="0" smtClean="0">
                <a:latin typeface="Arial Black" panose="020B0A04020102020204" pitchFamily="34" charset="0"/>
              </a:rPr>
              <a:t>TIPOLOGIA DI INIZIATIVE</a:t>
            </a:r>
          </a:p>
          <a:p>
            <a:endParaRPr lang="it-IT" sz="2400" dirty="0" smtClean="0">
              <a:latin typeface="Arial Black" panose="020B0A04020102020204" pitchFamily="34" charset="0"/>
            </a:endParaRPr>
          </a:p>
          <a:p>
            <a:r>
              <a:rPr lang="it-IT" sz="2400" b="1" dirty="0" smtClean="0">
                <a:latin typeface="Arial Black" panose="020B0A04020102020204" pitchFamily="34" charset="0"/>
              </a:rPr>
              <a:t>Eventi </a:t>
            </a:r>
            <a:r>
              <a:rPr lang="it-IT" sz="2400" b="1" dirty="0">
                <a:latin typeface="Arial Black" panose="020B0A04020102020204" pitchFamily="34" charset="0"/>
              </a:rPr>
              <a:t>Officine di Cantiere (N. 14)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seminari e convegni a cura delle Officine che affrontano una tematica specifica mediante la presentazione di ricerche e il coinvolgimento di esperti esterni e istituzioni/enti del territorio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it-IT" sz="2400" dirty="0">
              <a:latin typeface="Arial Black" panose="020B0A04020102020204" pitchFamily="34" charset="0"/>
            </a:endParaRPr>
          </a:p>
          <a:p>
            <a:r>
              <a:rPr lang="it-IT" sz="2400" b="1" dirty="0">
                <a:latin typeface="Arial Black" panose="020B0A04020102020204" pitchFamily="34" charset="0"/>
              </a:rPr>
              <a:t>In corso d’opera (N. 3)</a:t>
            </a:r>
            <a:r>
              <a:rPr lang="it-IT" sz="2400" dirty="0">
                <a:latin typeface="Arial Black" panose="020B0A04020102020204" pitchFamily="34" charset="0"/>
              </a:rPr>
              <a:t>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Cantiere ospita e sposa un progetto o una ricerca esterna in linea con gli interessi 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gli obiettivi del progetto Cantiere Friuli. </a:t>
            </a:r>
            <a:endParaRPr lang="it-IT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32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D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70"/>
          <a:stretch/>
        </p:blipFill>
        <p:spPr>
          <a:xfrm>
            <a:off x="0" y="0"/>
            <a:ext cx="12192000" cy="1744394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347730" y="2125014"/>
            <a:ext cx="1151217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latin typeface="Arial Black" panose="020B0A04020102020204" pitchFamily="34" charset="0"/>
              </a:rPr>
              <a:t>LE VOCI DEL CANTIERE</a:t>
            </a:r>
            <a:endParaRPr lang="it-IT" sz="2800" dirty="0" smtClean="0">
              <a:latin typeface="Arial Black" panose="020B0A04020102020204" pitchFamily="34" charset="0"/>
            </a:endParaRPr>
          </a:p>
          <a:p>
            <a:r>
              <a:rPr lang="it-IT" sz="2800" b="1" dirty="0" smtClean="0">
                <a:latin typeface="Arial Black" panose="020B0A04020102020204" pitchFamily="34" charset="0"/>
              </a:rPr>
              <a:t>Relatori </a:t>
            </a:r>
            <a:r>
              <a:rPr lang="it-IT" sz="2800" b="1" dirty="0">
                <a:latin typeface="Arial Black" panose="020B0A04020102020204" pitchFamily="34" charset="0"/>
              </a:rPr>
              <a:t>interni Uniud 45</a:t>
            </a:r>
            <a:endParaRPr lang="it-IT" sz="2800" dirty="0">
              <a:latin typeface="Arial Black" panose="020B0A04020102020204" pitchFamily="34" charset="0"/>
            </a:endParaRPr>
          </a:p>
          <a:p>
            <a:r>
              <a:rPr lang="it-IT" sz="2800" b="1" dirty="0">
                <a:latin typeface="Arial Black" panose="020B0A04020102020204" pitchFamily="34" charset="0"/>
              </a:rPr>
              <a:t>Relatori Esterni </a:t>
            </a:r>
            <a:r>
              <a:rPr lang="it-IT" sz="2800" b="1" dirty="0" smtClean="0">
                <a:latin typeface="Arial Black" panose="020B0A04020102020204" pitchFamily="34" charset="0"/>
              </a:rPr>
              <a:t>65</a:t>
            </a:r>
          </a:p>
          <a:p>
            <a:endParaRPr lang="it-IT" sz="2800" dirty="0">
              <a:latin typeface="Arial Black" panose="020B0A04020102020204" pitchFamily="34" charset="0"/>
            </a:endParaRPr>
          </a:p>
          <a:p>
            <a:r>
              <a:rPr lang="it-IT" sz="2800" b="1" dirty="0" smtClean="0">
                <a:latin typeface="Arial Black" panose="020B0A04020102020204" pitchFamily="34" charset="0"/>
              </a:rPr>
              <a:t>COINVOLGIMENTO DEL PUBBLICO </a:t>
            </a:r>
            <a:endParaRPr lang="it-IT" sz="2800" dirty="0" smtClean="0">
              <a:latin typeface="Arial Black" panose="020B0A04020102020204" pitchFamily="34" charset="0"/>
            </a:endParaRPr>
          </a:p>
          <a:p>
            <a:r>
              <a:rPr lang="it-IT" sz="2800" dirty="0" smtClean="0">
                <a:latin typeface="Arial Black" panose="020B0A04020102020204" pitchFamily="34" charset="0"/>
              </a:rPr>
              <a:t>   </a:t>
            </a:r>
          </a:p>
          <a:p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dicembre 2017 a luglio 2018:</a:t>
            </a:r>
            <a:r>
              <a:rPr lang="it-IT" sz="2800" dirty="0" smtClean="0">
                <a:latin typeface="Arial Black" panose="020B0A04020102020204" pitchFamily="34" charset="0"/>
              </a:rPr>
              <a:t> </a:t>
            </a:r>
            <a:r>
              <a:rPr lang="it-IT" sz="2800" dirty="0">
                <a:latin typeface="Arial Black" panose="020B0A04020102020204" pitchFamily="34" charset="0"/>
              </a:rPr>
              <a:t>630 persone </a:t>
            </a:r>
            <a:endParaRPr lang="it-IT" sz="2800" dirty="0" smtClean="0">
              <a:latin typeface="Arial Black" panose="020B0A04020102020204" pitchFamily="34" charset="0"/>
            </a:endParaRPr>
          </a:p>
          <a:p>
            <a:endParaRPr lang="it-IT" sz="2800" dirty="0" smtClean="0">
              <a:latin typeface="Arial Black" panose="020B0A04020102020204" pitchFamily="34" charset="0"/>
            </a:endParaRPr>
          </a:p>
          <a:p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fine settembre a primi giorni di dicembre </a:t>
            </a:r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2018: </a:t>
            </a:r>
            <a:r>
              <a:rPr lang="it-IT" sz="2800" dirty="0" smtClean="0">
                <a:latin typeface="Arial Black" panose="020B0A04020102020204" pitchFamily="34" charset="0"/>
              </a:rPr>
              <a:t>480 </a:t>
            </a:r>
            <a:r>
              <a:rPr lang="it-IT" sz="2800" dirty="0">
                <a:latin typeface="Arial Black" panose="020B0A04020102020204" pitchFamily="34" charset="0"/>
              </a:rPr>
              <a:t>persone </a:t>
            </a:r>
            <a:endParaRPr lang="it-IT" sz="2800" dirty="0" smtClean="0">
              <a:latin typeface="Arial Black" panose="020B0A04020102020204" pitchFamily="34" charset="0"/>
            </a:endParaRPr>
          </a:p>
          <a:p>
            <a:endParaRPr lang="it-IT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46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D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70"/>
          <a:stretch/>
        </p:blipFill>
        <p:spPr>
          <a:xfrm>
            <a:off x="0" y="0"/>
            <a:ext cx="12192000" cy="1744394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970208" y="1744394"/>
            <a:ext cx="622645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u="sng" dirty="0">
                <a:latin typeface="Arial Black" panose="020B0A04020102020204" pitchFamily="34" charset="0"/>
              </a:rPr>
              <a:t>Collaborazioni</a:t>
            </a:r>
            <a:endParaRPr lang="it-IT" dirty="0">
              <a:latin typeface="Arial Black" panose="020B0A04020102020204" pitchFamily="34" charset="0"/>
            </a:endParaRPr>
          </a:p>
          <a:p>
            <a:endParaRPr lang="it-IT" dirty="0" smtClean="0">
              <a:latin typeface="Arial Black" panose="020B0A04020102020204" pitchFamily="34" charset="0"/>
            </a:endParaRPr>
          </a:p>
          <a:p>
            <a:r>
              <a:rPr lang="it-IT" dirty="0" smtClean="0">
                <a:latin typeface="Arial Black" panose="020B0A04020102020204" pitchFamily="34" charset="0"/>
              </a:rPr>
              <a:t>ANCI</a:t>
            </a:r>
            <a:endParaRPr lang="it-IT" dirty="0">
              <a:latin typeface="Arial Black" panose="020B0A04020102020204" pitchFamily="34" charset="0"/>
            </a:endParaRPr>
          </a:p>
          <a:p>
            <a:r>
              <a:rPr lang="it-IT" dirty="0">
                <a:latin typeface="Arial Black" panose="020B0A04020102020204" pitchFamily="34" charset="0"/>
              </a:rPr>
              <a:t>COMPA</a:t>
            </a:r>
          </a:p>
          <a:p>
            <a:r>
              <a:rPr lang="it-IT" dirty="0" smtClean="0">
                <a:latin typeface="Arial Black" panose="020B0A04020102020204" pitchFamily="34" charset="0"/>
              </a:rPr>
              <a:t>OCSE di TRENTO</a:t>
            </a:r>
          </a:p>
          <a:p>
            <a:r>
              <a:rPr lang="it-IT" dirty="0" smtClean="0">
                <a:latin typeface="Arial Black" panose="020B0A04020102020204" pitchFamily="34" charset="0"/>
              </a:rPr>
              <a:t>OECD</a:t>
            </a:r>
          </a:p>
          <a:p>
            <a:r>
              <a:rPr lang="it-IT" dirty="0">
                <a:latin typeface="Arial Black" panose="020B0A04020102020204" pitchFamily="34" charset="0"/>
              </a:rPr>
              <a:t>FONDAZIONE FRIULI</a:t>
            </a:r>
          </a:p>
          <a:p>
            <a:r>
              <a:rPr lang="it-IT" dirty="0" smtClean="0">
                <a:latin typeface="Arial Black" panose="020B0A04020102020204" pitchFamily="34" charset="0"/>
              </a:rPr>
              <a:t>ISTAT</a:t>
            </a:r>
            <a:endParaRPr lang="it-IT" dirty="0">
              <a:latin typeface="Arial Black" panose="020B0A04020102020204" pitchFamily="34" charset="0"/>
            </a:endParaRPr>
          </a:p>
          <a:p>
            <a:r>
              <a:rPr lang="it-IT" dirty="0">
                <a:latin typeface="Arial Black" panose="020B0A04020102020204" pitchFamily="34" charset="0"/>
              </a:rPr>
              <a:t>ROTARY CLUB</a:t>
            </a:r>
          </a:p>
          <a:p>
            <a:r>
              <a:rPr lang="it-IT" dirty="0">
                <a:latin typeface="Arial Black" panose="020B0A04020102020204" pitchFamily="34" charset="0"/>
              </a:rPr>
              <a:t>COMUNE DI BASILIANO</a:t>
            </a:r>
          </a:p>
          <a:p>
            <a:r>
              <a:rPr lang="it-IT" dirty="0">
                <a:latin typeface="Arial Black" panose="020B0A04020102020204" pitchFamily="34" charset="0"/>
              </a:rPr>
              <a:t>PROGETTO FIDUCIA OLTRE IL </a:t>
            </a:r>
            <a:r>
              <a:rPr lang="it-IT" dirty="0" smtClean="0">
                <a:latin typeface="Arial Black" panose="020B0A04020102020204" pitchFamily="34" charset="0"/>
              </a:rPr>
              <a:t>CONFINE</a:t>
            </a:r>
          </a:p>
          <a:p>
            <a:r>
              <a:rPr lang="it-IT" dirty="0" smtClean="0">
                <a:latin typeface="Arial Black" panose="020B0A04020102020204" pitchFamily="34" charset="0"/>
              </a:rPr>
              <a:t>ASSOCIAZIONE KINOATELJE</a:t>
            </a:r>
          </a:p>
          <a:p>
            <a:r>
              <a:rPr lang="it-IT" dirty="0" smtClean="0">
                <a:latin typeface="Arial Black" panose="020B0A04020102020204" pitchFamily="34" charset="0"/>
              </a:rPr>
              <a:t>VICINO LONTANO</a:t>
            </a:r>
            <a:endParaRPr lang="it-IT" dirty="0">
              <a:latin typeface="Arial Black" panose="020B0A04020102020204" pitchFamily="34" charset="0"/>
            </a:endParaRPr>
          </a:p>
          <a:p>
            <a:r>
              <a:rPr lang="it-IT" dirty="0" smtClean="0">
                <a:latin typeface="Arial Black" panose="020B0A04020102020204" pitchFamily="34" charset="0"/>
              </a:rPr>
              <a:t>COMUNE </a:t>
            </a:r>
            <a:r>
              <a:rPr lang="it-IT" dirty="0">
                <a:latin typeface="Arial Black" panose="020B0A04020102020204" pitchFamily="34" charset="0"/>
              </a:rPr>
              <a:t>DI </a:t>
            </a:r>
            <a:r>
              <a:rPr lang="it-IT" dirty="0" smtClean="0">
                <a:latin typeface="Arial Black" panose="020B0A04020102020204" pitchFamily="34" charset="0"/>
              </a:rPr>
              <a:t>UDINE</a:t>
            </a:r>
          </a:p>
          <a:p>
            <a:r>
              <a:rPr lang="it-IT" dirty="0" smtClean="0">
                <a:latin typeface="Arial Black" panose="020B0A04020102020204" pitchFamily="34" charset="0"/>
              </a:rPr>
              <a:t>CENTRO </a:t>
            </a:r>
            <a:r>
              <a:rPr lang="it-IT" dirty="0">
                <a:latin typeface="Arial Black" panose="020B0A04020102020204" pitchFamily="34" charset="0"/>
              </a:rPr>
              <a:t>POLIFUNZIONALE DI GORIZIA (</a:t>
            </a:r>
            <a:r>
              <a:rPr lang="it-IT" dirty="0" err="1">
                <a:latin typeface="Arial Black" panose="020B0A04020102020204" pitchFamily="34" charset="0"/>
              </a:rPr>
              <a:t>uniud</a:t>
            </a:r>
            <a:r>
              <a:rPr lang="it-IT" dirty="0">
                <a:latin typeface="Arial Black" panose="020B0A04020102020204" pitchFamily="34" charset="0"/>
              </a:rPr>
              <a:t>)</a:t>
            </a:r>
          </a:p>
          <a:p>
            <a:endParaRPr lang="it-IT" dirty="0">
              <a:latin typeface="Arial Black" panose="020B0A04020102020204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997" y="4138262"/>
            <a:ext cx="3886544" cy="1224727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16" t="1933" b="74255"/>
          <a:stretch/>
        </p:blipFill>
        <p:spPr>
          <a:xfrm>
            <a:off x="7748547" y="2594261"/>
            <a:ext cx="3892994" cy="118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57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D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70"/>
          <a:stretch/>
        </p:blipFill>
        <p:spPr>
          <a:xfrm>
            <a:off x="0" y="0"/>
            <a:ext cx="12192000" cy="1744394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346610" y="1744394"/>
            <a:ext cx="626934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u="sng" dirty="0">
                <a:latin typeface="Arial" panose="020B0604020202020204" pitchFamily="34" charset="0"/>
                <a:cs typeface="Arial" panose="020B0604020202020204" pitchFamily="34" charset="0"/>
              </a:rPr>
              <a:t>Progetti in Partnership </a:t>
            </a:r>
            <a:r>
              <a:rPr lang="it-IT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in corso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ComPA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fvg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- Centro di competenza per la Pubblica 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Amministrazione</a:t>
            </a: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Comprendere le tendenze globali per innovare gli enti locali: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prospettive dell’economia locale in tempi di intelligenza artificiale e di resistenza alla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globalizzazione.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L’amministratore locale di fronte alla sfida del governo della coesione e dello sviluppo tra locale e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globale.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Trasformazioni ambientali e paesaggi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locali.</a:t>
            </a:r>
          </a:p>
          <a:p>
            <a:pPr lvl="0"/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Il percorso ha inaugurato una nuova fase di lavoro, sono stati coinvolti </a:t>
            </a:r>
            <a:r>
              <a:rPr lang="it-IT" dirty="0">
                <a:latin typeface="Arial Black" panose="020B0A04020102020204" pitchFamily="34" charset="0"/>
                <a:cs typeface="Arial" panose="020B0604020202020204" pitchFamily="34" charset="0"/>
              </a:rPr>
              <a:t>15 stakeholder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tra direttori e presidenti di enti che lavorano in territorio regionale,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imprenditori, rappresentanti del terzo settore, fondamentali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un confronto  mirato.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9" t="10284" r="2829" b="10718"/>
          <a:stretch/>
        </p:blipFill>
        <p:spPr>
          <a:xfrm>
            <a:off x="6866161" y="3281691"/>
            <a:ext cx="5261485" cy="330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12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D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70"/>
          <a:stretch/>
        </p:blipFill>
        <p:spPr>
          <a:xfrm>
            <a:off x="0" y="0"/>
            <a:ext cx="12192000" cy="1744394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347731" y="1931832"/>
            <a:ext cx="558242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u="sng" dirty="0">
                <a:latin typeface="Arial" panose="020B0604020202020204" pitchFamily="34" charset="0"/>
                <a:cs typeface="Arial" panose="020B0604020202020204" pitchFamily="34" charset="0"/>
              </a:rPr>
              <a:t>Progetti in Partnership </a:t>
            </a:r>
            <a:r>
              <a:rPr lang="it-IT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in corso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Comune di Basiliano</a:t>
            </a: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In data 9 novembre 2018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l’Amministrazione comunale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di Basiliano ha convocato un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Consiglio comunale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straordinario aperto alla cittadinanza invitando Cantiere Friuli a presentarsi illustrando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le finalità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del progetto e le possibili collaborazioni. </a:t>
            </a:r>
            <a:endParaRPr 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primo cittadino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Marco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Del Negro ha espresso il proprio interesse e la volontà dell’intera giunta comunale a formalizzare la collaborazione con Cantiere Friuli con un’attenzione particolare alle aree di interesse dell’Officina Persone, Comunità e Servizi Sociosanitari e dell’Officina Demografia e Territorio. </a:t>
            </a: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qui.uniud.it/notizieEventi/ateneo/basiliano-consiglio-comunale-straordinario-per-conoscere-il-cantiere-friuli201d-di-uniud/foto_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493" y="2562063"/>
            <a:ext cx="5587217" cy="313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88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</TotalTime>
  <Words>840</Words>
  <Application>Microsoft Office PowerPoint</Application>
  <PresentationFormat>Widescreen</PresentationFormat>
  <Paragraphs>196</Paragraphs>
  <Slides>27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4" baseType="lpstr">
      <vt:lpstr>Arial</vt:lpstr>
      <vt:lpstr>Arial Black</vt:lpstr>
      <vt:lpstr>Calibri</vt:lpstr>
      <vt:lpstr>Calibri Light</vt:lpstr>
      <vt:lpstr>Times New Roman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Marta Tasso</dc:creator>
  <cp:lastModifiedBy>Mauro Pascolini</cp:lastModifiedBy>
  <cp:revision>67</cp:revision>
  <dcterms:created xsi:type="dcterms:W3CDTF">2018-05-04T09:42:50Z</dcterms:created>
  <dcterms:modified xsi:type="dcterms:W3CDTF">2018-12-20T07:52:01Z</dcterms:modified>
</cp:coreProperties>
</file>