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30" r:id="rId2"/>
  </p:sldIdLst>
  <p:sldSz cx="7556500" cy="106934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vestrelli, Alessandra" initials="BA" lastIdx="1" clrIdx="0">
    <p:extLst>
      <p:ext uri="{19B8F6BF-5375-455C-9EA6-DF929625EA0E}">
        <p15:presenceInfo xmlns:p15="http://schemas.microsoft.com/office/powerpoint/2012/main" userId="S-1-5-21-101065568-1301092265-227697207-1233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4B54"/>
    <a:srgbClr val="FDCE03"/>
    <a:srgbClr val="FDE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94199" autoAdjust="0"/>
  </p:normalViewPr>
  <p:slideViewPr>
    <p:cSldViewPr>
      <p:cViewPr>
        <p:scale>
          <a:sx n="150" d="100"/>
          <a:sy n="150" d="100"/>
        </p:scale>
        <p:origin x="138" y="-5334"/>
      </p:cViewPr>
      <p:guideLst>
        <p:guide orient="horz" pos="3368"/>
        <p:guide pos="23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-3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77FF17C3-6ACE-43BF-AABE-F7E1128BB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304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D3036BCD-E470-487F-9132-F0C5FF21B07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979" y="0"/>
            <a:ext cx="3075631" cy="512304"/>
          </a:xfrm>
          <a:prstGeom prst="rect">
            <a:avLst/>
          </a:prstGeom>
        </p:spPr>
        <p:txBody>
          <a:bodyPr vert="horz" lIns="95500" tIns="47750" rIns="95500" bIns="47750" rtlCol="0"/>
          <a:lstStyle>
            <a:lvl1pPr algn="r">
              <a:defRPr sz="1300"/>
            </a:lvl1pPr>
          </a:lstStyle>
          <a:p>
            <a:fld id="{8541E711-F1B8-4003-88DF-CA4473D3B327}" type="datetimeFigureOut">
              <a:rPr lang="it-IT" smtClean="0"/>
              <a:t>11/03/2019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8F3AF8BF-A305-4A6B-9801-F97FF3DDE7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2309"/>
            <a:ext cx="3075631" cy="512304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49923215-D3D2-419A-8DC4-C3C7C4EA21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979" y="9722309"/>
            <a:ext cx="3075631" cy="512304"/>
          </a:xfrm>
          <a:prstGeom prst="rect">
            <a:avLst/>
          </a:prstGeom>
        </p:spPr>
        <p:txBody>
          <a:bodyPr vert="horz" lIns="95500" tIns="47750" rIns="95500" bIns="47750" rtlCol="0" anchor="b"/>
          <a:lstStyle>
            <a:lvl1pPr algn="r">
              <a:defRPr sz="1300"/>
            </a:lvl1pPr>
          </a:lstStyle>
          <a:p>
            <a:fld id="{99429C77-9C95-45E7-B025-A080F86DB8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98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861" cy="513554"/>
          </a:xfrm>
          <a:prstGeom prst="rect">
            <a:avLst/>
          </a:prstGeom>
        </p:spPr>
        <p:txBody>
          <a:bodyPr vert="horz" lIns="86838" tIns="43419" rIns="86838" bIns="43419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948" y="1"/>
            <a:ext cx="3076861" cy="513554"/>
          </a:xfrm>
          <a:prstGeom prst="rect">
            <a:avLst/>
          </a:prstGeom>
        </p:spPr>
        <p:txBody>
          <a:bodyPr vert="horz" lIns="86838" tIns="43419" rIns="86838" bIns="43419" rtlCol="0"/>
          <a:lstStyle>
            <a:lvl1pPr algn="r">
              <a:defRPr sz="1100"/>
            </a:lvl1pPr>
          </a:lstStyle>
          <a:p>
            <a:fld id="{5C75CA05-22A0-054C-A716-DA6E7779899D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9525"/>
            <a:ext cx="24415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838" tIns="43419" rIns="86838" bIns="434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863"/>
            <a:ext cx="5679440" cy="4029423"/>
          </a:xfrm>
          <a:prstGeom prst="rect">
            <a:avLst/>
          </a:prstGeom>
        </p:spPr>
        <p:txBody>
          <a:bodyPr vert="horz" lIns="86838" tIns="43419" rIns="86838" bIns="434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059"/>
            <a:ext cx="3076861" cy="513554"/>
          </a:xfrm>
          <a:prstGeom prst="rect">
            <a:avLst/>
          </a:prstGeom>
        </p:spPr>
        <p:txBody>
          <a:bodyPr vert="horz" lIns="86838" tIns="43419" rIns="86838" bIns="43419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948" y="9721059"/>
            <a:ext cx="3076861" cy="513554"/>
          </a:xfrm>
          <a:prstGeom prst="rect">
            <a:avLst/>
          </a:prstGeom>
        </p:spPr>
        <p:txBody>
          <a:bodyPr vert="horz" lIns="86838" tIns="43419" rIns="86838" bIns="43419" rtlCol="0" anchor="b"/>
          <a:lstStyle>
            <a:lvl1pPr algn="r">
              <a:defRPr sz="1100"/>
            </a:lvl1pPr>
          </a:lstStyle>
          <a:p>
            <a:fld id="{995173BF-9DB5-7E49-9B11-7DE3375D62D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042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5173BF-9DB5-7E49-9B11-7DE3375D62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2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7DF87-627C-490B-A18E-E49F60C64144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635" cy="106919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829001" y="6336004"/>
            <a:ext cx="1901990" cy="3727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831561" y="7612215"/>
            <a:ext cx="1897380" cy="0"/>
          </a:xfrm>
          <a:custGeom>
            <a:avLst/>
            <a:gdLst/>
            <a:ahLst/>
            <a:cxnLst/>
            <a:rect l="l" t="t" r="r" b="b"/>
            <a:pathLst>
              <a:path w="1897379">
                <a:moveTo>
                  <a:pt x="0" y="0"/>
                </a:moveTo>
                <a:lnTo>
                  <a:pt x="1896872" y="0"/>
                </a:lnTo>
              </a:path>
            </a:pathLst>
          </a:custGeom>
          <a:ln w="6350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831561" y="9142214"/>
            <a:ext cx="1897380" cy="0"/>
          </a:xfrm>
          <a:custGeom>
            <a:avLst/>
            <a:gdLst/>
            <a:ahLst/>
            <a:cxnLst/>
            <a:rect l="l" t="t" r="r" b="b"/>
            <a:pathLst>
              <a:path w="1897379">
                <a:moveTo>
                  <a:pt x="0" y="0"/>
                </a:moveTo>
                <a:lnTo>
                  <a:pt x="1896872" y="0"/>
                </a:lnTo>
              </a:path>
            </a:pathLst>
          </a:custGeom>
          <a:ln w="6350">
            <a:solidFill>
              <a:srgbClr val="93959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2E303A"/>
                </a:solidFill>
                <a:latin typeface="Knockout HTF67-FullBantamwt"/>
                <a:cs typeface="Knockout HTF67-FullBantamw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F222E-EF29-4553-A1E9-11A2696AD0FB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2E303A"/>
                </a:solidFill>
                <a:latin typeface="Knockout HTF67-FullBantamwt"/>
                <a:cs typeface="Knockout HTF67-FullBantamw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49CA-7F8E-4656-A406-03386BFB5618}" type="datetime1">
              <a:rPr lang="en-US" smtClean="0"/>
              <a:t>3/11/2019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rgbClr val="2E303A"/>
                </a:solidFill>
                <a:latin typeface="Knockout HTF67-FullBantamwt"/>
                <a:cs typeface="Knockout HTF67-FullBantamw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98E4E-9216-4D5E-89D1-05CEDA580913}" type="datetime1">
              <a:rPr lang="en-US" smtClean="0"/>
              <a:t>3/11/2019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4CB2A-3A1A-42B7-8734-7DB9F7EE342E}" type="datetime1">
              <a:rPr lang="en-US" smtClean="0"/>
              <a:t>3/11/2019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94455" y="4668323"/>
            <a:ext cx="2773939" cy="1219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rgbClr val="2E303A"/>
                </a:solidFill>
                <a:latin typeface="Knockout HTF67-FullBantamwt"/>
                <a:cs typeface="Knockout HTF67-FullBantamw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24143" y="3344243"/>
            <a:ext cx="4914562" cy="5508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60748-C3A8-48E7-9016-1855A7C20D9D}" type="datetime1">
              <a:rPr lang="en-US" smtClean="0"/>
              <a:t>3/11/2019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uniud.it/it/servizi/imprese/punto-impresa/ulteriori-approfondimenti/enactus-iscrizion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>
            <a:extLst>
              <a:ext uri="{FF2B5EF4-FFF2-40B4-BE49-F238E27FC236}">
                <a16:creationId xmlns:a16="http://schemas.microsoft.com/office/drawing/2014/main" xmlns="" id="{D34028F3-B142-4953-B375-416D2532FCCD}"/>
              </a:ext>
            </a:extLst>
          </p:cNvPr>
          <p:cNvGrpSpPr/>
          <p:nvPr/>
        </p:nvGrpSpPr>
        <p:grpSpPr>
          <a:xfrm>
            <a:off x="1188247" y="1003300"/>
            <a:ext cx="4939376" cy="397154"/>
            <a:chOff x="1188247" y="842565"/>
            <a:chExt cx="4939376" cy="397154"/>
          </a:xfrm>
        </p:grpSpPr>
        <p:sp>
          <p:nvSpPr>
            <p:cNvPr id="49" name="object 3">
              <a:extLst>
                <a:ext uri="{FF2B5EF4-FFF2-40B4-BE49-F238E27FC236}">
                  <a16:creationId xmlns:a16="http://schemas.microsoft.com/office/drawing/2014/main" xmlns="" id="{99FDFD1F-B719-F747-9D1F-1A6BEEE8EF47}"/>
                </a:ext>
              </a:extLst>
            </p:cNvPr>
            <p:cNvSpPr/>
            <p:nvPr/>
          </p:nvSpPr>
          <p:spPr>
            <a:xfrm>
              <a:off x="1333436" y="842565"/>
              <a:ext cx="4786976" cy="391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xmlns="" id="{F4591E53-C5C4-A44B-8E8E-5AFECEC4D854}"/>
                </a:ext>
              </a:extLst>
            </p:cNvPr>
            <p:cNvSpPr txBox="1">
              <a:spLocks/>
            </p:cNvSpPr>
            <p:nvPr/>
          </p:nvSpPr>
          <p:spPr>
            <a:xfrm>
              <a:off x="1188247" y="979904"/>
              <a:ext cx="4939376" cy="25981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</a:lstStyle>
            <a:p>
              <a:pPr marL="12700" marR="5080" algn="ctr">
                <a:lnSpc>
                  <a:spcPct val="68800"/>
                </a:lnSpc>
              </a:pPr>
              <a:r>
                <a:rPr lang="en-US" sz="2200" kern="0" spc="-5" dirty="0">
                  <a:solidFill>
                    <a:srgbClr val="484B54"/>
                  </a:solidFill>
                  <a:latin typeface="Knockout HTF92-UltmtCruiserwt"/>
                  <a:cs typeface="Knockout HTF92-UltmtCruiserwt"/>
                </a:rPr>
                <a:t>VIENI A CONOSCERE ENACTUS!</a:t>
              </a:r>
            </a:p>
          </p:txBody>
        </p:sp>
      </p:grpSp>
      <p:sp>
        <p:nvSpPr>
          <p:cNvPr id="2048" name="CasellaDiTesto 2047"/>
          <p:cNvSpPr txBox="1"/>
          <p:nvPr/>
        </p:nvSpPr>
        <p:spPr>
          <a:xfrm>
            <a:off x="436627" y="1384300"/>
            <a:ext cx="65934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 err="1">
                <a:latin typeface="Roboto" panose="02000000000000000000" pitchFamily="2" charset="0"/>
                <a:ea typeface="Roboto" panose="02000000000000000000" pitchFamily="2" charset="0"/>
              </a:rPr>
              <a:t>Enactus</a:t>
            </a: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  <a:t> è un'organizzazione internazionale senza scopo di lucro, dedicata a stimolare gli studenti a migliorare il mondo attraverso l'azione imprenditoriale.</a:t>
            </a:r>
          </a:p>
          <a:p>
            <a:pPr algn="ctr"/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  <a:t/>
            </a:r>
            <a:b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  <a:t>Attiva in 36 paesi, </a:t>
            </a:r>
            <a:r>
              <a:rPr lang="it-IT" sz="1400" dirty="0" err="1">
                <a:latin typeface="Roboto" panose="02000000000000000000" pitchFamily="2" charset="0"/>
                <a:ea typeface="Roboto" panose="02000000000000000000" pitchFamily="2" charset="0"/>
              </a:rPr>
              <a:t>Enactus</a:t>
            </a: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  <a:t> è la più grande piattaforma di apprendimento esperienziale al mondo per studenti, accademici e business </a:t>
            </a:r>
            <a:r>
              <a:rPr lang="it-IT" sz="1400" dirty="0" err="1">
                <a:latin typeface="Roboto" panose="02000000000000000000" pitchFamily="2" charset="0"/>
                <a:ea typeface="Roboto" panose="02000000000000000000" pitchFamily="2" charset="0"/>
              </a:rPr>
              <a:t>leaders</a:t>
            </a: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</a:rPr>
              <a:t>, con l'obiettivo di creare un mondo miglior investendo nei giovani talenti che costituiscono la futura generazione di leader imprenditoriali e di innovatori sociali.</a:t>
            </a:r>
            <a:endParaRPr lang="en-US" sz="1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A0D93BF0-37D9-450D-9F79-245E466D1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7017"/>
            <a:ext cx="184731" cy="32316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" name="Google Shape;210;p23">
            <a:extLst>
              <a:ext uri="{FF2B5EF4-FFF2-40B4-BE49-F238E27FC236}">
                <a16:creationId xmlns:a16="http://schemas.microsoft.com/office/drawing/2014/main" xmlns="" id="{658EC340-B754-40BE-92BB-22210A23626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239" r="14011"/>
          <a:stretch/>
        </p:blipFill>
        <p:spPr>
          <a:xfrm>
            <a:off x="184731" y="88900"/>
            <a:ext cx="7086600" cy="832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41543EB8-862E-4A28-9D8F-503D60D903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7" y="9813649"/>
            <a:ext cx="1219077" cy="844211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758D39E4-626A-4458-B9B7-A3AF89235373}"/>
              </a:ext>
            </a:extLst>
          </p:cNvPr>
          <p:cNvSpPr/>
          <p:nvPr/>
        </p:nvSpPr>
        <p:spPr>
          <a:xfrm>
            <a:off x="458217" y="7418968"/>
            <a:ext cx="669442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Sei pronto a far sentire la tua voce e a fare la differenza?</a:t>
            </a:r>
          </a:p>
          <a:p>
            <a:pPr>
              <a:spcAft>
                <a:spcPts val="0"/>
              </a:spcAft>
            </a:pP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Noi stiamo aspettando proprio te! </a:t>
            </a:r>
          </a:p>
          <a:p>
            <a:pPr>
              <a:spcAft>
                <a:spcPts val="0"/>
              </a:spcAft>
            </a:pPr>
            <a:endParaRPr lang="it-IT" sz="14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it-IT" sz="14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Vieni a conoscere </a:t>
            </a:r>
            <a:r>
              <a:rPr lang="it-IT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Enactus</a:t>
            </a:r>
            <a:r>
              <a:rPr lang="it-IT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Italia!</a:t>
            </a:r>
            <a:endParaRPr lang="it-IT" sz="14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1400" b="1" dirty="0" err="1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Martedì</a:t>
            </a:r>
            <a:r>
              <a:rPr lang="en-US" sz="1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19 </a:t>
            </a:r>
            <a:r>
              <a:rPr lang="en-US" sz="1400" b="1" dirty="0" err="1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marzo</a:t>
            </a:r>
            <a:r>
              <a:rPr lang="en-US" sz="1400" b="1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2019 – Università di Udine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o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re 15.30: Polo </a:t>
            </a:r>
            <a:r>
              <a:rPr lang="en-US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Economico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Tomadini – Aula C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ore 17.30: Polo </a:t>
            </a:r>
            <a:r>
              <a:rPr lang="en-US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Scientifico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Rizzi – Aula E</a:t>
            </a:r>
          </a:p>
          <a:p>
            <a:pPr marL="285750" indent="-285750">
              <a:spcAft>
                <a:spcPts val="0"/>
              </a:spcAft>
              <a:buFontTx/>
              <a:buChar char="-"/>
            </a:pPr>
            <a:endParaRPr lang="en-US" sz="1400" dirty="0">
              <a:latin typeface="Roboto" panose="02000000000000000000" pitchFamily="2" charset="0"/>
              <a:ea typeface="Roboto" panose="02000000000000000000" pitchFamily="2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Compila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il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form 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  <a:hlinkClick r:id="rId6"/>
              </a:rPr>
              <a:t>on-line</a:t>
            </a:r>
            <a:r>
              <a:rPr lang="en-US" sz="1400" dirty="0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 per </a:t>
            </a:r>
            <a:r>
              <a:rPr lang="en-US" sz="1400" dirty="0" err="1" smtClean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l’iscrizione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!</a:t>
            </a:r>
          </a:p>
        </p:txBody>
      </p:sp>
      <p:grpSp>
        <p:nvGrpSpPr>
          <p:cNvPr id="2" name="Gruppo 1"/>
          <p:cNvGrpSpPr/>
          <p:nvPr/>
        </p:nvGrpSpPr>
        <p:grpSpPr>
          <a:xfrm>
            <a:off x="870870" y="3262957"/>
            <a:ext cx="5712107" cy="4038600"/>
            <a:chOff x="876635" y="3670300"/>
            <a:chExt cx="5712107" cy="4038600"/>
          </a:xfrm>
        </p:grpSpPr>
        <p:sp>
          <p:nvSpPr>
            <p:cNvPr id="15" name="object 3">
              <a:extLst>
                <a:ext uri="{FF2B5EF4-FFF2-40B4-BE49-F238E27FC236}">
                  <a16:creationId xmlns:a16="http://schemas.microsoft.com/office/drawing/2014/main" xmlns="" id="{1627798E-0B58-4E5F-ADF0-28A15E877054}"/>
                </a:ext>
              </a:extLst>
            </p:cNvPr>
            <p:cNvSpPr/>
            <p:nvPr/>
          </p:nvSpPr>
          <p:spPr>
            <a:xfrm>
              <a:off x="1339850" y="5956300"/>
              <a:ext cx="4786976" cy="391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3">
              <a:extLst>
                <a:ext uri="{FF2B5EF4-FFF2-40B4-BE49-F238E27FC236}">
                  <a16:creationId xmlns:a16="http://schemas.microsoft.com/office/drawing/2014/main" xmlns="" id="{977E5EF1-5DD5-40CD-82EC-C802E7B2E148}"/>
                </a:ext>
              </a:extLst>
            </p:cNvPr>
            <p:cNvSpPr/>
            <p:nvPr/>
          </p:nvSpPr>
          <p:spPr>
            <a:xfrm>
              <a:off x="1333436" y="3670300"/>
              <a:ext cx="4786976" cy="39163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9" name="object 5">
              <a:extLst>
                <a:ext uri="{FF2B5EF4-FFF2-40B4-BE49-F238E27FC236}">
                  <a16:creationId xmlns:a16="http://schemas.microsoft.com/office/drawing/2014/main" xmlns="" id="{BAA098AA-1D75-4887-A50C-7F857FDC08E0}"/>
                </a:ext>
              </a:extLst>
            </p:cNvPr>
            <p:cNvSpPr txBox="1">
              <a:spLocks/>
            </p:cNvSpPr>
            <p:nvPr/>
          </p:nvSpPr>
          <p:spPr>
            <a:xfrm>
              <a:off x="1026142" y="6106439"/>
              <a:ext cx="5562600" cy="23621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>
                <a:defRPr>
                  <a:latin typeface="+mj-lt"/>
                  <a:ea typeface="+mj-ea"/>
                  <a:cs typeface="+mj-cs"/>
                </a:defRPr>
              </a:lvl1pPr>
            </a:lstStyle>
            <a:p>
              <a:pPr marL="12700" marR="5080" algn="ctr">
                <a:lnSpc>
                  <a:spcPct val="68800"/>
                </a:lnSpc>
              </a:pPr>
              <a:r>
                <a:rPr lang="en-US" sz="2000" kern="0" spc="-5" dirty="0">
                  <a:solidFill>
                    <a:srgbClr val="484B54"/>
                  </a:solidFill>
                  <a:latin typeface="Knockout HTF92-UltmtCruiserwt"/>
                  <a:cs typeface="+mn-cs"/>
                </a:rPr>
                <a:t>I NOSTRI PARTNER</a:t>
              </a:r>
            </a:p>
          </p:txBody>
        </p: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xmlns="" id="{CB632269-B849-444D-98A0-4290CFCC2091}"/>
                </a:ext>
              </a:extLst>
            </p:cNvPr>
            <p:cNvSpPr txBox="1"/>
            <p:nvPr/>
          </p:nvSpPr>
          <p:spPr>
            <a:xfrm>
              <a:off x="2596266" y="3758168"/>
              <a:ext cx="21233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kern="0" spc="-5" dirty="0">
                  <a:solidFill>
                    <a:srgbClr val="484B54"/>
                  </a:solidFill>
                  <a:latin typeface="Knockout HTF92-UltmtCruiserwt"/>
                </a:rPr>
                <a:t>ENACTUS ITALIA</a:t>
              </a:r>
            </a:p>
          </p:txBody>
        </p:sp>
        <p:pic>
          <p:nvPicPr>
            <p:cNvPr id="16" name="Immagine 15">
              <a:extLst>
                <a:ext uri="{FF2B5EF4-FFF2-40B4-BE49-F238E27FC236}">
                  <a16:creationId xmlns:a16="http://schemas.microsoft.com/office/drawing/2014/main" xmlns="" id="{C5352589-2C42-4693-9498-36F2422AC965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4340" y="6379030"/>
              <a:ext cx="4038600" cy="1329870"/>
            </a:xfrm>
            <a:prstGeom prst="rect">
              <a:avLst/>
            </a:prstGeom>
            <a:noFill/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xmlns="" id="{7040CE9B-346C-4B6F-B3A0-C1C5ADABD27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635" y="4087950"/>
              <a:ext cx="5562600" cy="1792150"/>
            </a:xfrm>
            <a:prstGeom prst="rect">
              <a:avLst/>
            </a:prstGeom>
          </p:spPr>
        </p:pic>
      </p:grpSp>
      <p:sp>
        <p:nvSpPr>
          <p:cNvPr id="4" name="CasellaDiTesto 3"/>
          <p:cNvSpPr txBox="1"/>
          <p:nvPr/>
        </p:nvSpPr>
        <p:spPr>
          <a:xfrm>
            <a:off x="2867111" y="10117405"/>
            <a:ext cx="17324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in collaborazione con</a:t>
            </a:r>
            <a:endParaRPr lang="it-IT" sz="1400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248" y="9893298"/>
            <a:ext cx="1066800" cy="63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0545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F333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2320</TotalTime>
  <Words>95</Words>
  <Application>Microsoft Office PowerPoint</Application>
  <PresentationFormat>Personalizzato</PresentationFormat>
  <Paragraphs>17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Knockout HTF67-FullBantamwt</vt:lpstr>
      <vt:lpstr>Knockout HTF92-UltmtCruiserwt</vt:lpstr>
      <vt:lpstr>Roboto</vt:lpstr>
      <vt:lpstr>Times New Roman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Francesca</dc:creator>
  <cp:lastModifiedBy>Carla Fioritto</cp:lastModifiedBy>
  <cp:revision>178</cp:revision>
  <cp:lastPrinted>2019-03-07T12:14:20Z</cp:lastPrinted>
  <dcterms:created xsi:type="dcterms:W3CDTF">2018-06-28T15:27:40Z</dcterms:created>
  <dcterms:modified xsi:type="dcterms:W3CDTF">2019-03-11T10:42:46Z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2018-05-25T00:00:00Z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2018-06-28T00:00:00Z</vt:filetime>
  </property>
</Properties>
</file>